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6" r:id="rId2"/>
    <p:sldId id="257" r:id="rId3"/>
    <p:sldId id="287" r:id="rId4"/>
    <p:sldId id="280" r:id="rId5"/>
    <p:sldId id="299" r:id="rId6"/>
    <p:sldId id="300" r:id="rId7"/>
    <p:sldId id="283" r:id="rId8"/>
    <p:sldId id="298" r:id="rId9"/>
    <p:sldId id="284" r:id="rId10"/>
    <p:sldId id="294" r:id="rId11"/>
    <p:sldId id="295" r:id="rId12"/>
    <p:sldId id="296" r:id="rId13"/>
    <p:sldId id="267" r:id="rId14"/>
    <p:sldId id="258" r:id="rId15"/>
    <p:sldId id="293" r:id="rId16"/>
    <p:sldId id="289" r:id="rId17"/>
    <p:sldId id="290" r:id="rId18"/>
    <p:sldId id="291" r:id="rId19"/>
    <p:sldId id="292" r:id="rId20"/>
    <p:sldId id="285" r:id="rId21"/>
    <p:sldId id="301" r:id="rId22"/>
  </p:sldIdLst>
  <p:sldSz cx="9144000" cy="5143500" type="screen16x9"/>
  <p:notesSz cx="6858000" cy="9144000"/>
  <p:embeddedFontLst>
    <p:embeddedFont>
      <p:font typeface="Lato" panose="020F0502020204030203" pitchFamily="34" charset="0"/>
      <p:regular r:id="rId24"/>
      <p:bold r:id="rId25"/>
      <p:italic r:id="rId26"/>
      <p:boldItalic r:id="rId27"/>
    </p:embeddedFont>
    <p:embeddedFont>
      <p:font typeface="Raleway"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361F53-2A04-4DC3-B5AD-B9BF6B258BF9}" v="97" dt="2022-10-30T12:57:36.510"/>
    <p1510:client id="{1943723D-D2CE-4455-A347-6434552EA70F}" v="53" dt="2022-10-30T08:46:30.748"/>
    <p1510:client id="{4E1D2020-8F34-4A30-9E74-8727DF9974BB}" v="310" dt="2022-10-30T13:02:58.764"/>
    <p1510:client id="{6EF9CBAA-C7FF-423F-9C93-0ABFF050AE9D}" v="1037" dt="2022-10-30T13:13:09.155"/>
    <p1510:client id="{A52D5772-D9EA-4F29-9ED2-D6DB50C134B7}" v="31" dt="2022-10-30T09:27:06.231"/>
  </p1510:revLst>
</p1510:revInfo>
</file>

<file path=ppt/tableStyles.xml><?xml version="1.0" encoding="utf-8"?>
<a:tblStyleLst xmlns:a="http://schemas.openxmlformats.org/drawingml/2006/main" def="{54CFCC16-F5C1-484F-8AAC-4B04E8B6F11C}">
  <a:tblStyle styleId="{54CFCC16-F5C1-484F-8AAC-4B04E8B6F11C}"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71296847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41414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34354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f6e7ef11ea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f6e7ef11ea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2952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43330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86337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 name="Google Shape;14;p2"/>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15" name="Google Shape;15;p2"/>
          <p:cNvSpPr txBox="1">
            <a:spLocks noGrp="1"/>
          </p:cNvSpPr>
          <p:nvPr>
            <p:ph type="body" idx="1"/>
          </p:nvPr>
        </p:nvSpPr>
        <p:spPr>
          <a:xfrm>
            <a:off x="729325" y="2078875"/>
            <a:ext cx="3774300" cy="22611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16" name="Google Shape;16;p2"/>
          <p:cNvSpPr txBox="1">
            <a:spLocks noGrp="1"/>
          </p:cNvSpPr>
          <p:nvPr>
            <p:ph type="body" idx="2"/>
          </p:nvPr>
        </p:nvSpPr>
        <p:spPr>
          <a:xfrm>
            <a:off x="4643604" y="2078875"/>
            <a:ext cx="3774300" cy="22611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17" name="Google Shape;17;p2"/>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3"/>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 name="Google Shape;20;p3"/>
          <p:cNvGrpSpPr/>
          <p:nvPr/>
        </p:nvGrpSpPr>
        <p:grpSpPr>
          <a:xfrm>
            <a:off x="830392" y="1191256"/>
            <a:ext cx="745763" cy="45826"/>
            <a:chOff x="4580561" y="2589004"/>
            <a:chExt cx="1064464" cy="25200"/>
          </a:xfrm>
        </p:grpSpPr>
        <p:sp>
          <p:nvSpPr>
            <p:cNvPr id="21" name="Google Shape;21;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 name="Google Shape;23;p3"/>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24" name="Google Shape;24;p3"/>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25" name="Google Shape;25;p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35"/>
        <p:cNvGrpSpPr/>
        <p:nvPr/>
      </p:nvGrpSpPr>
      <p:grpSpPr>
        <a:xfrm>
          <a:off x="0" y="0"/>
          <a:ext cx="0" cy="0"/>
          <a:chOff x="0" y="0"/>
          <a:chExt cx="0" cy="0"/>
        </a:xfrm>
      </p:grpSpPr>
      <p:sp>
        <p:nvSpPr>
          <p:cNvPr id="36" name="Google Shape;36;p6"/>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7" name="Google Shape;37;p6"/>
          <p:cNvGrpSpPr/>
          <p:nvPr/>
        </p:nvGrpSpPr>
        <p:grpSpPr>
          <a:xfrm>
            <a:off x="830392" y="1191256"/>
            <a:ext cx="745763" cy="45826"/>
            <a:chOff x="4580561" y="2589004"/>
            <a:chExt cx="1064464" cy="25200"/>
          </a:xfrm>
        </p:grpSpPr>
        <p:sp>
          <p:nvSpPr>
            <p:cNvPr id="38" name="Google Shape;38;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 name="Google Shape;40;p6"/>
          <p:cNvSpPr txBox="1">
            <a:spLocks noGrp="1"/>
          </p:cNvSpPr>
          <p:nvPr>
            <p:ph type="ctrTitle"/>
          </p:nvPr>
        </p:nvSpPr>
        <p:spPr>
          <a:xfrm>
            <a:off x="729450" y="1322450"/>
            <a:ext cx="7688100" cy="1664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a:endParaRPr/>
          </a:p>
        </p:txBody>
      </p:sp>
      <p:sp>
        <p:nvSpPr>
          <p:cNvPr id="41" name="Google Shape;41;p6"/>
          <p:cNvSpPr txBox="1">
            <a:spLocks noGrp="1"/>
          </p:cNvSpPr>
          <p:nvPr>
            <p:ph type="subTitle" idx="1"/>
          </p:nvPr>
        </p:nvSpPr>
        <p:spPr>
          <a:xfrm>
            <a:off x="729627" y="3172900"/>
            <a:ext cx="7688100" cy="541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42" name="Google Shape;42;p6"/>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9"/>
        <p:cNvGrpSpPr/>
        <p:nvPr/>
      </p:nvGrpSpPr>
      <p:grpSpPr>
        <a:xfrm>
          <a:off x="0" y="0"/>
          <a:ext cx="0" cy="0"/>
          <a:chOff x="0" y="0"/>
          <a:chExt cx="0" cy="0"/>
        </a:xfrm>
      </p:grpSpPr>
      <p:sp>
        <p:nvSpPr>
          <p:cNvPr id="50" name="Google Shape;50;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1" name="Google Shape;51;p8"/>
          <p:cNvGrpSpPr/>
          <p:nvPr/>
        </p:nvGrpSpPr>
        <p:grpSpPr>
          <a:xfrm>
            <a:off x="830392" y="1191256"/>
            <a:ext cx="745763" cy="45826"/>
            <a:chOff x="4580561" y="2589004"/>
            <a:chExt cx="1064464" cy="25200"/>
          </a:xfrm>
        </p:grpSpPr>
        <p:sp>
          <p:nvSpPr>
            <p:cNvPr id="52" name="Google Shape;52;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4" name="Google Shape;54;p8"/>
          <p:cNvSpPr txBox="1">
            <a:spLocks noGrp="1"/>
          </p:cNvSpPr>
          <p:nvPr>
            <p:ph type="title"/>
          </p:nvPr>
        </p:nvSpPr>
        <p:spPr>
          <a:xfrm>
            <a:off x="730000" y="1318650"/>
            <a:ext cx="3300900" cy="13815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55" name="Google Shape;55;p8"/>
          <p:cNvSpPr txBox="1">
            <a:spLocks noGrp="1"/>
          </p:cNvSpPr>
          <p:nvPr>
            <p:ph type="body" idx="1"/>
          </p:nvPr>
        </p:nvSpPr>
        <p:spPr>
          <a:xfrm>
            <a:off x="721225" y="2781725"/>
            <a:ext cx="3300900" cy="15975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56" name="Google Shape;56;p8"/>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7"/>
        <p:cNvGrpSpPr/>
        <p:nvPr/>
      </p:nvGrpSpPr>
      <p:grpSpPr>
        <a:xfrm>
          <a:off x="0" y="0"/>
          <a:ext cx="0" cy="0"/>
          <a:chOff x="0" y="0"/>
          <a:chExt cx="0" cy="0"/>
        </a:xfrm>
      </p:grpSpPr>
      <p:grpSp>
        <p:nvGrpSpPr>
          <p:cNvPr id="58" name="Google Shape;58;p9"/>
          <p:cNvGrpSpPr/>
          <p:nvPr/>
        </p:nvGrpSpPr>
        <p:grpSpPr>
          <a:xfrm>
            <a:off x="830392" y="4169130"/>
            <a:ext cx="745763" cy="45826"/>
            <a:chOff x="4580561" y="2589004"/>
            <a:chExt cx="1064464" cy="25200"/>
          </a:xfrm>
        </p:grpSpPr>
        <p:sp>
          <p:nvSpPr>
            <p:cNvPr id="59" name="Google Shape;59;p9"/>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9"/>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1" name="Google Shape;61;p9"/>
          <p:cNvSpPr txBox="1">
            <a:spLocks noGrp="1"/>
          </p:cNvSpPr>
          <p:nvPr>
            <p:ph type="title"/>
          </p:nvPr>
        </p:nvSpPr>
        <p:spPr>
          <a:xfrm>
            <a:off x="729450" y="864300"/>
            <a:ext cx="7021200" cy="29850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62" name="Google Shape;62;p9"/>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3"/>
        <p:cNvGrpSpPr/>
        <p:nvPr/>
      </p:nvGrpSpPr>
      <p:grpSpPr>
        <a:xfrm>
          <a:off x="0" y="0"/>
          <a:ext cx="0" cy="0"/>
          <a:chOff x="0" y="0"/>
          <a:chExt cx="0" cy="0"/>
        </a:xfrm>
      </p:grpSpPr>
      <p:sp>
        <p:nvSpPr>
          <p:cNvPr id="64" name="Google Shape;64;p10"/>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5" name="Google Shape;65;p10"/>
          <p:cNvGrpSpPr/>
          <p:nvPr/>
        </p:nvGrpSpPr>
        <p:grpSpPr>
          <a:xfrm>
            <a:off x="830392" y="1191256"/>
            <a:ext cx="745763" cy="45826"/>
            <a:chOff x="4580561" y="2589004"/>
            <a:chExt cx="1064464" cy="25200"/>
          </a:xfrm>
        </p:grpSpPr>
        <p:sp>
          <p:nvSpPr>
            <p:cNvPr id="66" name="Google Shape;66;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8" name="Google Shape;68;p10"/>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69" name="Google Shape;69;p10"/>
          <p:cNvSpPr txBox="1">
            <a:spLocks noGrp="1"/>
          </p:cNvSpPr>
          <p:nvPr>
            <p:ph type="subTitle" idx="1"/>
          </p:nvPr>
        </p:nvSpPr>
        <p:spPr>
          <a:xfrm>
            <a:off x="724950" y="3161525"/>
            <a:ext cx="3300900" cy="759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70" name="Google Shape;70;p10"/>
          <p:cNvSpPr txBox="1">
            <a:spLocks noGrp="1"/>
          </p:cNvSpPr>
          <p:nvPr>
            <p:ph type="body" idx="2"/>
          </p:nvPr>
        </p:nvSpPr>
        <p:spPr>
          <a:xfrm>
            <a:off x="5174225" y="1352625"/>
            <a:ext cx="3374400" cy="30255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71" name="Google Shape;71;p10"/>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2"/>
        <p:cNvGrpSpPr/>
        <p:nvPr/>
      </p:nvGrpSpPr>
      <p:grpSpPr>
        <a:xfrm>
          <a:off x="0" y="0"/>
          <a:ext cx="0" cy="0"/>
          <a:chOff x="0" y="0"/>
          <a:chExt cx="0" cy="0"/>
        </a:xfrm>
      </p:grpSpPr>
      <p:sp>
        <p:nvSpPr>
          <p:cNvPr id="73" name="Google Shape;73;p11"/>
          <p:cNvSpPr txBox="1">
            <a:spLocks noGrp="1"/>
          </p:cNvSpPr>
          <p:nvPr>
            <p:ph type="body" idx="1"/>
          </p:nvPr>
        </p:nvSpPr>
        <p:spPr>
          <a:xfrm>
            <a:off x="724950" y="4372551"/>
            <a:ext cx="7697400" cy="4605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300"/>
              <a:buNone/>
              <a:defRPr/>
            </a:lvl1pPr>
          </a:lstStyle>
          <a:p>
            <a:endParaRPr/>
          </a:p>
        </p:txBody>
      </p:sp>
      <p:sp>
        <p:nvSpPr>
          <p:cNvPr id="74" name="Google Shape;74;p1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5"/>
        <p:cNvGrpSpPr/>
        <p:nvPr/>
      </p:nvGrpSpPr>
      <p:grpSpPr>
        <a:xfrm>
          <a:off x="0" y="0"/>
          <a:ext cx="0" cy="0"/>
          <a:chOff x="0" y="0"/>
          <a:chExt cx="0" cy="0"/>
        </a:xfrm>
      </p:grpSpPr>
      <p:grpSp>
        <p:nvGrpSpPr>
          <p:cNvPr id="76" name="Google Shape;76;p12"/>
          <p:cNvGrpSpPr/>
          <p:nvPr/>
        </p:nvGrpSpPr>
        <p:grpSpPr>
          <a:xfrm>
            <a:off x="830392" y="4169130"/>
            <a:ext cx="745763" cy="45826"/>
            <a:chOff x="4580561" y="2589004"/>
            <a:chExt cx="1064464" cy="25200"/>
          </a:xfrm>
        </p:grpSpPr>
        <p:sp>
          <p:nvSpPr>
            <p:cNvPr id="77" name="Google Shape;77;p12"/>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2"/>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9" name="Google Shape;79;p12"/>
          <p:cNvSpPr txBox="1">
            <a:spLocks noGrp="1"/>
          </p:cNvSpPr>
          <p:nvPr>
            <p:ph type="title" hasCustomPrompt="1"/>
          </p:nvPr>
        </p:nvSpPr>
        <p:spPr>
          <a:xfrm>
            <a:off x="729450" y="733950"/>
            <a:ext cx="7688400" cy="1244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80" name="Google Shape;80;p12"/>
          <p:cNvSpPr txBox="1">
            <a:spLocks noGrp="1"/>
          </p:cNvSpPr>
          <p:nvPr>
            <p:ph type="body" idx="1"/>
          </p:nvPr>
        </p:nvSpPr>
        <p:spPr>
          <a:xfrm>
            <a:off x="729450" y="2272888"/>
            <a:ext cx="7688400" cy="15804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Clr>
                <a:schemeClr val="lt1"/>
              </a:buClr>
              <a:buSzPts val="1300"/>
              <a:buChar char="●"/>
              <a:defRPr>
                <a:solidFill>
                  <a:schemeClr val="lt1"/>
                </a:solidFill>
              </a:defRPr>
            </a:lvl1pPr>
            <a:lvl2pPr marL="914400" lvl="1" indent="-298450" algn="l">
              <a:lnSpc>
                <a:spcPct val="115000"/>
              </a:lnSpc>
              <a:spcBef>
                <a:spcPts val="0"/>
              </a:spcBef>
              <a:spcAft>
                <a:spcPts val="0"/>
              </a:spcAft>
              <a:buClr>
                <a:schemeClr val="lt1"/>
              </a:buClr>
              <a:buSzPts val="1100"/>
              <a:buChar char="○"/>
              <a:defRPr>
                <a:solidFill>
                  <a:schemeClr val="lt1"/>
                </a:solidFill>
              </a:defRPr>
            </a:lvl2pPr>
            <a:lvl3pPr marL="1371600" lvl="2" indent="-298450" algn="l">
              <a:lnSpc>
                <a:spcPct val="115000"/>
              </a:lnSpc>
              <a:spcBef>
                <a:spcPts val="0"/>
              </a:spcBef>
              <a:spcAft>
                <a:spcPts val="0"/>
              </a:spcAft>
              <a:buClr>
                <a:schemeClr val="lt1"/>
              </a:buClr>
              <a:buSzPts val="1100"/>
              <a:buChar char="■"/>
              <a:defRPr>
                <a:solidFill>
                  <a:schemeClr val="lt1"/>
                </a:solidFill>
              </a:defRPr>
            </a:lvl3pPr>
            <a:lvl4pPr marL="1828800" lvl="3" indent="-298450" algn="l">
              <a:lnSpc>
                <a:spcPct val="115000"/>
              </a:lnSpc>
              <a:spcBef>
                <a:spcPts val="0"/>
              </a:spcBef>
              <a:spcAft>
                <a:spcPts val="0"/>
              </a:spcAft>
              <a:buClr>
                <a:schemeClr val="lt1"/>
              </a:buClr>
              <a:buSzPts val="1100"/>
              <a:buChar char="●"/>
              <a:defRPr>
                <a:solidFill>
                  <a:schemeClr val="lt1"/>
                </a:solidFill>
              </a:defRPr>
            </a:lvl4pPr>
            <a:lvl5pPr marL="2286000" lvl="4" indent="-298450" algn="l">
              <a:lnSpc>
                <a:spcPct val="115000"/>
              </a:lnSpc>
              <a:spcBef>
                <a:spcPts val="0"/>
              </a:spcBef>
              <a:spcAft>
                <a:spcPts val="0"/>
              </a:spcAft>
              <a:buClr>
                <a:schemeClr val="lt1"/>
              </a:buClr>
              <a:buSzPts val="1100"/>
              <a:buChar char="○"/>
              <a:defRPr>
                <a:solidFill>
                  <a:schemeClr val="lt1"/>
                </a:solidFill>
              </a:defRPr>
            </a:lvl5pPr>
            <a:lvl6pPr marL="2743200" lvl="5" indent="-298450" algn="l">
              <a:lnSpc>
                <a:spcPct val="115000"/>
              </a:lnSpc>
              <a:spcBef>
                <a:spcPts val="0"/>
              </a:spcBef>
              <a:spcAft>
                <a:spcPts val="0"/>
              </a:spcAft>
              <a:buClr>
                <a:schemeClr val="lt1"/>
              </a:buClr>
              <a:buSzPts val="1100"/>
              <a:buChar char="■"/>
              <a:defRPr>
                <a:solidFill>
                  <a:schemeClr val="lt1"/>
                </a:solidFill>
              </a:defRPr>
            </a:lvl6pPr>
            <a:lvl7pPr marL="3200400" lvl="6" indent="-298450" algn="l">
              <a:lnSpc>
                <a:spcPct val="115000"/>
              </a:lnSpc>
              <a:spcBef>
                <a:spcPts val="0"/>
              </a:spcBef>
              <a:spcAft>
                <a:spcPts val="0"/>
              </a:spcAft>
              <a:buClr>
                <a:schemeClr val="lt1"/>
              </a:buClr>
              <a:buSzPts val="1100"/>
              <a:buChar char="●"/>
              <a:defRPr>
                <a:solidFill>
                  <a:schemeClr val="lt1"/>
                </a:solidFill>
              </a:defRPr>
            </a:lvl7pPr>
            <a:lvl8pPr marL="3657600" lvl="7" indent="-298450" algn="l">
              <a:lnSpc>
                <a:spcPct val="115000"/>
              </a:lnSpc>
              <a:spcBef>
                <a:spcPts val="0"/>
              </a:spcBef>
              <a:spcAft>
                <a:spcPts val="0"/>
              </a:spcAft>
              <a:buClr>
                <a:schemeClr val="lt1"/>
              </a:buClr>
              <a:buSzPts val="1100"/>
              <a:buChar char="○"/>
              <a:defRPr>
                <a:solidFill>
                  <a:schemeClr val="lt1"/>
                </a:solidFill>
              </a:defRPr>
            </a:lvl8pPr>
            <a:lvl9pPr marL="4114800" lvl="8" indent="-298450" algn="l">
              <a:lnSpc>
                <a:spcPct val="115000"/>
              </a:lnSpc>
              <a:spcBef>
                <a:spcPts val="0"/>
              </a:spcBef>
              <a:spcAft>
                <a:spcPts val="0"/>
              </a:spcAft>
              <a:buClr>
                <a:schemeClr val="lt1"/>
              </a:buClr>
              <a:buSzPts val="1100"/>
              <a:buChar char="■"/>
              <a:defRPr>
                <a:solidFill>
                  <a:schemeClr val="lt1"/>
                </a:solidFill>
              </a:defRPr>
            </a:lvl9pPr>
          </a:lstStyle>
          <a:p>
            <a:endParaRPr/>
          </a:p>
        </p:txBody>
      </p:sp>
      <p:sp>
        <p:nvSpPr>
          <p:cNvPr id="81" name="Google Shape;81;p12"/>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5" r:id="rId5"/>
    <p:sldLayoutId id="2147483656" r:id="rId6"/>
    <p:sldLayoutId id="2147483657" r:id="rId7"/>
    <p:sldLayoutId id="2147483658"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mailto:yinminoo.it.85@gmail.com" TargetMode="External"/><Relationship Id="rId2" Type="http://schemas.openxmlformats.org/officeDocument/2006/relationships/hyperlink" Target="mailto:2206385@slu.edu.ph"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title"/>
          </p:nvPr>
        </p:nvSpPr>
        <p:spPr>
          <a:xfrm>
            <a:off x="848550" y="1259100"/>
            <a:ext cx="7688400" cy="1244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990"/>
              <a:buNone/>
            </a:pPr>
            <a:r>
              <a:rPr lang="en" sz="3840">
                <a:latin typeface="+mj-lt"/>
              </a:rPr>
              <a:t>POTATO DISEASE PREDICTOR</a:t>
            </a:r>
            <a:endParaRPr sz="3840">
              <a:latin typeface="+mj-lt"/>
            </a:endParaRPr>
          </a:p>
        </p:txBody>
      </p:sp>
      <p:sp>
        <p:nvSpPr>
          <p:cNvPr id="87" name="Google Shape;87;p13"/>
          <p:cNvSpPr txBox="1">
            <a:spLocks noGrp="1"/>
          </p:cNvSpPr>
          <p:nvPr>
            <p:ph type="body" idx="1"/>
          </p:nvPr>
        </p:nvSpPr>
        <p:spPr>
          <a:xfrm>
            <a:off x="403875" y="2503200"/>
            <a:ext cx="3774300" cy="1563600"/>
          </a:xfrm>
          <a:prstGeom prst="rect">
            <a:avLst/>
          </a:prstGeom>
          <a:noFill/>
          <a:ln>
            <a:noFill/>
          </a:ln>
        </p:spPr>
        <p:txBody>
          <a:bodyPr spcFirstLastPara="1" wrap="square" lIns="91425" tIns="91425" rIns="91425" bIns="91425" anchor="t" anchorCtr="0">
            <a:normAutofit/>
          </a:bodyPr>
          <a:lstStyle/>
          <a:p>
            <a:pPr marL="0" lvl="0" indent="0" algn="just" rtl="0">
              <a:lnSpc>
                <a:spcPct val="115000"/>
              </a:lnSpc>
              <a:spcBef>
                <a:spcPts val="0"/>
              </a:spcBef>
              <a:spcAft>
                <a:spcPts val="0"/>
              </a:spcAft>
              <a:buSzPts val="1300"/>
              <a:buNone/>
            </a:pPr>
            <a:r>
              <a:rPr lang="en-IN" sz="1400" b="1">
                <a:solidFill>
                  <a:srgbClr val="000000"/>
                </a:solidFill>
                <a:latin typeface="+mj-lt"/>
              </a:rPr>
              <a:t>Group members</a:t>
            </a:r>
          </a:p>
          <a:p>
            <a:pPr marL="457200" lvl="0" indent="-317500" algn="just" rtl="0">
              <a:spcBef>
                <a:spcPts val="0"/>
              </a:spcBef>
              <a:spcAft>
                <a:spcPts val="0"/>
              </a:spcAft>
              <a:buSzPts val="1400"/>
              <a:buChar char="-"/>
            </a:pPr>
            <a:r>
              <a:rPr lang="en-IN" sz="1400" b="1" err="1">
                <a:solidFill>
                  <a:srgbClr val="000000"/>
                </a:solidFill>
                <a:latin typeface="+mj-lt"/>
              </a:rPr>
              <a:t>Shivdhan</a:t>
            </a:r>
            <a:r>
              <a:rPr lang="en-IN" sz="1400" b="1">
                <a:solidFill>
                  <a:srgbClr val="000000"/>
                </a:solidFill>
                <a:latin typeface="+mj-lt"/>
              </a:rPr>
              <a:t> </a:t>
            </a:r>
            <a:r>
              <a:rPr lang="en-IN" sz="1400" b="1" err="1">
                <a:solidFill>
                  <a:srgbClr val="000000"/>
                </a:solidFill>
                <a:latin typeface="+mj-lt"/>
              </a:rPr>
              <a:t>Nikam</a:t>
            </a:r>
            <a:r>
              <a:rPr lang="en-IN" sz="1400" b="1">
                <a:solidFill>
                  <a:srgbClr val="000000"/>
                </a:solidFill>
                <a:latin typeface="+mj-lt"/>
              </a:rPr>
              <a:t> (40)</a:t>
            </a:r>
          </a:p>
          <a:p>
            <a:pPr marL="457200" lvl="0" indent="-317500" algn="just" rtl="0">
              <a:lnSpc>
                <a:spcPct val="115000"/>
              </a:lnSpc>
              <a:spcBef>
                <a:spcPts val="0"/>
              </a:spcBef>
              <a:spcAft>
                <a:spcPts val="0"/>
              </a:spcAft>
              <a:buSzPts val="1400"/>
              <a:buChar char="-"/>
            </a:pPr>
            <a:r>
              <a:rPr lang="en-IN" sz="1400" b="1" err="1">
                <a:solidFill>
                  <a:srgbClr val="000000"/>
                </a:solidFill>
                <a:latin typeface="+mj-lt"/>
              </a:rPr>
              <a:t>Rushikesh</a:t>
            </a:r>
            <a:r>
              <a:rPr lang="en-IN" sz="1400" b="1">
                <a:solidFill>
                  <a:srgbClr val="000000"/>
                </a:solidFill>
                <a:latin typeface="+mj-lt"/>
              </a:rPr>
              <a:t> Patil (48)</a:t>
            </a:r>
          </a:p>
          <a:p>
            <a:pPr indent="-317500" algn="just">
              <a:buSzPts val="1400"/>
              <a:buFont typeface="Lato"/>
              <a:buChar char="-"/>
            </a:pPr>
            <a:r>
              <a:rPr lang="en-IN" sz="1400" b="1">
                <a:solidFill>
                  <a:srgbClr val="000000"/>
                </a:solidFill>
                <a:latin typeface="+mj-lt"/>
              </a:rPr>
              <a:t>Soham Shinde (67)</a:t>
            </a:r>
          </a:p>
          <a:p>
            <a:pPr marL="139700" lvl="0" indent="0" algn="just" rtl="0">
              <a:lnSpc>
                <a:spcPct val="115000"/>
              </a:lnSpc>
              <a:spcBef>
                <a:spcPts val="0"/>
              </a:spcBef>
              <a:spcAft>
                <a:spcPts val="0"/>
              </a:spcAft>
              <a:buSzPts val="1400"/>
              <a:buNone/>
            </a:pPr>
            <a:endParaRPr lang="en-IN" sz="1400" b="1">
              <a:solidFill>
                <a:srgbClr val="000000"/>
              </a:solidFill>
              <a:latin typeface="+mj-lt"/>
            </a:endParaRPr>
          </a:p>
          <a:p>
            <a:pPr marL="0" lvl="0" indent="0" algn="just" rtl="0">
              <a:lnSpc>
                <a:spcPct val="115000"/>
              </a:lnSpc>
              <a:spcBef>
                <a:spcPts val="0"/>
              </a:spcBef>
              <a:spcAft>
                <a:spcPts val="0"/>
              </a:spcAft>
              <a:buNone/>
            </a:pPr>
            <a:endParaRPr sz="1400" b="1"/>
          </a:p>
        </p:txBody>
      </p:sp>
      <p:sp>
        <p:nvSpPr>
          <p:cNvPr id="88" name="Google Shape;88;p13"/>
          <p:cNvSpPr txBox="1">
            <a:spLocks noGrp="1"/>
          </p:cNvSpPr>
          <p:nvPr>
            <p:ph type="body" idx="2"/>
          </p:nvPr>
        </p:nvSpPr>
        <p:spPr>
          <a:xfrm>
            <a:off x="4738400" y="4164675"/>
            <a:ext cx="3885300" cy="3822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en-IN" sz="1700" b="1">
                <a:solidFill>
                  <a:srgbClr val="000000"/>
                </a:solidFill>
                <a:latin typeface="+mj-lt"/>
              </a:rPr>
              <a:t>Guide : Prof. Ranjit Mane</a:t>
            </a:r>
            <a:endParaRPr lang="en-IN" sz="1500" b="1">
              <a:solidFill>
                <a:srgbClr val="000000"/>
              </a:solidFill>
              <a:latin typeface="+mj-lt"/>
            </a:endParaRPr>
          </a:p>
        </p:txBody>
      </p:sp>
      <p:sp>
        <p:nvSpPr>
          <p:cNvPr id="89" name="Google Shape;89;p13"/>
          <p:cNvSpPr txBox="1">
            <a:spLocks noGrp="1"/>
          </p:cNvSpPr>
          <p:nvPr>
            <p:ph type="sldNum" idx="12"/>
          </p:nvPr>
        </p:nvSpPr>
        <p:spPr>
          <a:xfrm>
            <a:off x="8396349" y="4650300"/>
            <a:ext cx="688500" cy="493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sz="2300">
                <a:latin typeface="+mj-lt"/>
              </a:rPr>
              <a:t>1</a:t>
            </a:fld>
            <a:endParaRPr sz="2300">
              <a:latin typeface="+mj-lt"/>
            </a:endParaRPr>
          </a:p>
        </p:txBody>
      </p:sp>
      <p:sp>
        <p:nvSpPr>
          <p:cNvPr id="90" name="Google Shape;90;p13"/>
          <p:cNvSpPr txBox="1">
            <a:spLocks noGrp="1"/>
          </p:cNvSpPr>
          <p:nvPr>
            <p:ph type="body" idx="2"/>
          </p:nvPr>
        </p:nvSpPr>
        <p:spPr>
          <a:xfrm>
            <a:off x="858150" y="876900"/>
            <a:ext cx="7427700" cy="382200"/>
          </a:xfrm>
          <a:prstGeom prst="rect">
            <a:avLst/>
          </a:prstGeom>
          <a:noFill/>
          <a:ln>
            <a:noFill/>
          </a:ln>
        </p:spPr>
        <p:txBody>
          <a:bodyPr spcFirstLastPara="1" wrap="square" lIns="91425" tIns="91425" rIns="91425" bIns="91425" anchor="t" anchorCtr="0">
            <a:noAutofit/>
          </a:bodyPr>
          <a:lstStyle/>
          <a:p>
            <a:pPr marL="457200" lvl="0" indent="0" algn="ctr" rtl="0">
              <a:lnSpc>
                <a:spcPct val="115000"/>
              </a:lnSpc>
              <a:spcBef>
                <a:spcPts val="0"/>
              </a:spcBef>
              <a:spcAft>
                <a:spcPts val="0"/>
              </a:spcAft>
              <a:buNone/>
            </a:pPr>
            <a:r>
              <a:rPr lang="en-IN" sz="1700" b="1">
                <a:solidFill>
                  <a:srgbClr val="000000"/>
                </a:solidFill>
                <a:latin typeface="+mj-lt"/>
              </a:rPr>
              <a:t>Computer Engineering</a:t>
            </a:r>
            <a:endParaRPr lang="en-IN" sz="1500" b="1">
              <a:solidFill>
                <a:srgbClr val="000000"/>
              </a:solidFill>
              <a:latin typeface="+mj-lt"/>
            </a:endParaRPr>
          </a:p>
        </p:txBody>
      </p:sp>
      <p:sp>
        <p:nvSpPr>
          <p:cNvPr id="91" name="Google Shape;91;p13"/>
          <p:cNvSpPr txBox="1">
            <a:spLocks noGrp="1"/>
          </p:cNvSpPr>
          <p:nvPr>
            <p:ph type="body" idx="2"/>
          </p:nvPr>
        </p:nvSpPr>
        <p:spPr>
          <a:xfrm>
            <a:off x="978900" y="541650"/>
            <a:ext cx="7427700" cy="382200"/>
          </a:xfrm>
          <a:prstGeom prst="rect">
            <a:avLst/>
          </a:prstGeom>
          <a:noFill/>
          <a:ln>
            <a:noFill/>
          </a:ln>
        </p:spPr>
        <p:txBody>
          <a:bodyPr spcFirstLastPara="1" wrap="square" lIns="91425" tIns="91425" rIns="91425" bIns="91425" anchor="t" anchorCtr="0">
            <a:noAutofit/>
          </a:bodyPr>
          <a:lstStyle/>
          <a:p>
            <a:pPr marL="457200" lvl="0" indent="0" algn="ctr" rtl="0">
              <a:lnSpc>
                <a:spcPct val="115000"/>
              </a:lnSpc>
              <a:spcBef>
                <a:spcPts val="0"/>
              </a:spcBef>
              <a:spcAft>
                <a:spcPts val="0"/>
              </a:spcAft>
              <a:buNone/>
            </a:pPr>
            <a:r>
              <a:rPr lang="en-US" sz="1700" b="1">
                <a:solidFill>
                  <a:srgbClr val="000000"/>
                </a:solidFill>
                <a:latin typeface="+mj-lt"/>
              </a:rPr>
              <a:t>Bharati Vidyapeeth College of Engineering, Navi Mumbai</a:t>
            </a:r>
            <a:endParaRPr lang="en-US" sz="1500" b="1">
              <a:solidFill>
                <a:srgbClr val="000000"/>
              </a:solidFill>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7F617-E165-76CC-AE53-AF5D1CCEA85A}"/>
              </a:ext>
            </a:extLst>
          </p:cNvPr>
          <p:cNvSpPr>
            <a:spLocks noGrp="1"/>
          </p:cNvSpPr>
          <p:nvPr>
            <p:ph type="title"/>
          </p:nvPr>
        </p:nvSpPr>
        <p:spPr>
          <a:xfrm>
            <a:off x="729450" y="649393"/>
            <a:ext cx="7688700" cy="535200"/>
          </a:xfrm>
        </p:spPr>
        <p:txBody>
          <a:bodyPr>
            <a:normAutofit fontScale="90000"/>
          </a:bodyPr>
          <a:lstStyle/>
          <a:p>
            <a:r>
              <a:rPr lang="en-US">
                <a:latin typeface="+mj-lt"/>
              </a:rPr>
              <a:t>WORKFLOW</a:t>
            </a:r>
            <a:r>
              <a:rPr lang="en-US">
                <a:latin typeface="Times New Roman"/>
              </a:rPr>
              <a:t>:</a:t>
            </a:r>
            <a:endParaRPr lang="en-US"/>
          </a:p>
        </p:txBody>
      </p:sp>
      <p:sp>
        <p:nvSpPr>
          <p:cNvPr id="3" name="Text Placeholder 2">
            <a:extLst>
              <a:ext uri="{FF2B5EF4-FFF2-40B4-BE49-F238E27FC236}">
                <a16:creationId xmlns:a16="http://schemas.microsoft.com/office/drawing/2014/main" id="{96DD9AE0-88F7-366C-841D-13E548028864}"/>
              </a:ext>
            </a:extLst>
          </p:cNvPr>
          <p:cNvSpPr>
            <a:spLocks noGrp="1"/>
          </p:cNvSpPr>
          <p:nvPr>
            <p:ph type="body" idx="1"/>
          </p:nvPr>
        </p:nvSpPr>
        <p:spPr>
          <a:xfrm>
            <a:off x="729450" y="1394579"/>
            <a:ext cx="4831200" cy="3186027"/>
          </a:xfrm>
        </p:spPr>
        <p:txBody>
          <a:bodyPr>
            <a:normAutofit/>
          </a:bodyPr>
          <a:lstStyle/>
          <a:p>
            <a:pPr marL="488950" indent="-342900">
              <a:buAutoNum type="arabicPeriod"/>
            </a:pPr>
            <a:r>
              <a:rPr lang="en-US" sz="1400" b="1">
                <a:solidFill>
                  <a:srgbClr val="000000"/>
                </a:solidFill>
                <a:latin typeface="+mj-lt"/>
              </a:rPr>
              <a:t>Dataset Collection: </a:t>
            </a:r>
          </a:p>
          <a:p>
            <a:pPr marL="146050" indent="0">
              <a:lnSpc>
                <a:spcPct val="114999"/>
              </a:lnSpc>
              <a:buNone/>
            </a:pPr>
            <a:endParaRPr lang="en-US" sz="1400">
              <a:solidFill>
                <a:srgbClr val="000000"/>
              </a:solidFill>
              <a:latin typeface="+mj-lt"/>
            </a:endParaRPr>
          </a:p>
          <a:p>
            <a:pPr marL="488950" indent="-342900">
              <a:lnSpc>
                <a:spcPct val="114999"/>
              </a:lnSpc>
            </a:pPr>
            <a:r>
              <a:rPr lang="en-US" sz="1400">
                <a:solidFill>
                  <a:srgbClr val="000000"/>
                </a:solidFill>
                <a:latin typeface="+mj-lt"/>
              </a:rPr>
              <a:t>Kaggle is a data science and artificial intelligence platform. </a:t>
            </a:r>
          </a:p>
          <a:p>
            <a:pPr marL="488950" indent="-342900">
              <a:lnSpc>
                <a:spcPct val="114999"/>
              </a:lnSpc>
            </a:pPr>
            <a:r>
              <a:rPr lang="en-US" sz="1400">
                <a:solidFill>
                  <a:srgbClr val="000000"/>
                </a:solidFill>
                <a:latin typeface="+mj-lt"/>
              </a:rPr>
              <a:t>It provides the various facilities and one of its major uses is it provides the large datasets on variety of the domains. </a:t>
            </a:r>
          </a:p>
          <a:p>
            <a:pPr marL="488950" indent="-342900">
              <a:lnSpc>
                <a:spcPct val="114999"/>
              </a:lnSpc>
            </a:pPr>
            <a:r>
              <a:rPr lang="en-US" sz="1400">
                <a:solidFill>
                  <a:srgbClr val="000000"/>
                </a:solidFill>
                <a:latin typeface="+mj-lt"/>
              </a:rPr>
              <a:t>We use Plant Village Dataset more specifically Potato disease. </a:t>
            </a:r>
          </a:p>
        </p:txBody>
      </p:sp>
      <p:sp>
        <p:nvSpPr>
          <p:cNvPr id="4" name="Slide Number Placeholder 3">
            <a:extLst>
              <a:ext uri="{FF2B5EF4-FFF2-40B4-BE49-F238E27FC236}">
                <a16:creationId xmlns:a16="http://schemas.microsoft.com/office/drawing/2014/main" id="{BC1F8F10-A53F-0A79-1C3B-B9C27A9175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10</a:t>
            </a:fld>
            <a:endParaRPr lang="en"/>
          </a:p>
        </p:txBody>
      </p:sp>
      <p:pic>
        <p:nvPicPr>
          <p:cNvPr id="5" name="Picture 5" descr="A picture containing company name&#10;&#10;Description automatically generated">
            <a:extLst>
              <a:ext uri="{FF2B5EF4-FFF2-40B4-BE49-F238E27FC236}">
                <a16:creationId xmlns:a16="http://schemas.microsoft.com/office/drawing/2014/main" id="{0635A332-0A48-DF2F-DF8C-C39C9B665B67}"/>
              </a:ext>
            </a:extLst>
          </p:cNvPr>
          <p:cNvPicPr>
            <a:picLocks noChangeAspect="1"/>
          </p:cNvPicPr>
          <p:nvPr/>
        </p:nvPicPr>
        <p:blipFill rotWithShape="1">
          <a:blip r:embed="rId2"/>
          <a:srcRect l="-274" r="274" b="6650"/>
          <a:stretch/>
        </p:blipFill>
        <p:spPr>
          <a:xfrm>
            <a:off x="5899986" y="1323265"/>
            <a:ext cx="2743203" cy="2738074"/>
          </a:xfrm>
          <a:prstGeom prst="rect">
            <a:avLst/>
          </a:prstGeom>
        </p:spPr>
      </p:pic>
    </p:spTree>
    <p:extLst>
      <p:ext uri="{BB962C8B-B14F-4D97-AF65-F5344CB8AC3E}">
        <p14:creationId xmlns:p14="http://schemas.microsoft.com/office/powerpoint/2010/main" val="173113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1F4E2-DD6F-2725-E064-1C2C968022E4}"/>
              </a:ext>
            </a:extLst>
          </p:cNvPr>
          <p:cNvSpPr>
            <a:spLocks noGrp="1"/>
          </p:cNvSpPr>
          <p:nvPr>
            <p:ph type="title"/>
          </p:nvPr>
        </p:nvSpPr>
        <p:spPr>
          <a:xfrm>
            <a:off x="699371" y="596755"/>
            <a:ext cx="7688700" cy="535200"/>
          </a:xfrm>
        </p:spPr>
        <p:txBody>
          <a:bodyPr>
            <a:normAutofit fontScale="90000"/>
          </a:bodyPr>
          <a:lstStyle/>
          <a:p>
            <a:r>
              <a:rPr lang="en-US"/>
              <a:t> </a:t>
            </a:r>
            <a:br>
              <a:rPr lang="en-US"/>
            </a:br>
            <a:br>
              <a:rPr lang="en-US"/>
            </a:br>
            <a:endParaRPr lang="en-US"/>
          </a:p>
        </p:txBody>
      </p:sp>
      <p:sp>
        <p:nvSpPr>
          <p:cNvPr id="3" name="Text Placeholder 2">
            <a:extLst>
              <a:ext uri="{FF2B5EF4-FFF2-40B4-BE49-F238E27FC236}">
                <a16:creationId xmlns:a16="http://schemas.microsoft.com/office/drawing/2014/main" id="{EB218D04-0DCC-4F31-31B9-F4B6942047E6}"/>
              </a:ext>
            </a:extLst>
          </p:cNvPr>
          <p:cNvSpPr>
            <a:spLocks noGrp="1"/>
          </p:cNvSpPr>
          <p:nvPr>
            <p:ph type="body" idx="1"/>
          </p:nvPr>
        </p:nvSpPr>
        <p:spPr>
          <a:xfrm>
            <a:off x="139866" y="1204333"/>
            <a:ext cx="6082514" cy="3939118"/>
          </a:xfrm>
        </p:spPr>
        <p:txBody>
          <a:bodyPr>
            <a:noAutofit/>
          </a:bodyPr>
          <a:lstStyle/>
          <a:p>
            <a:pPr marL="146050" indent="0">
              <a:buNone/>
            </a:pPr>
            <a:r>
              <a:rPr lang="en-US" sz="1400" b="1">
                <a:latin typeface="Times New Roman"/>
              </a:rPr>
              <a:t>2. </a:t>
            </a:r>
            <a:r>
              <a:rPr lang="en-US" sz="1400">
                <a:latin typeface="Times New Roman"/>
              </a:rPr>
              <a:t>   </a:t>
            </a:r>
            <a:r>
              <a:rPr lang="en-US" sz="1400">
                <a:solidFill>
                  <a:srgbClr val="000000"/>
                </a:solidFill>
                <a:latin typeface="+mj-lt"/>
              </a:rPr>
              <a:t> </a:t>
            </a:r>
            <a:r>
              <a:rPr lang="en-US" sz="1400" b="1">
                <a:solidFill>
                  <a:srgbClr val="000000"/>
                </a:solidFill>
                <a:latin typeface="+mj-lt"/>
              </a:rPr>
              <a:t>Data Processing and Augmentation: </a:t>
            </a:r>
          </a:p>
          <a:p>
            <a:pPr algn="just">
              <a:lnSpc>
                <a:spcPct val="114999"/>
              </a:lnSpc>
            </a:pPr>
            <a:r>
              <a:rPr lang="en-US" sz="1400">
                <a:solidFill>
                  <a:srgbClr val="000000"/>
                </a:solidFill>
                <a:latin typeface="+mj-lt"/>
              </a:rPr>
              <a:t>Image augmentation plays a key role in building an effective image classifier.  Some of the many image augmentation options are flipping the image vertically/horizontally, rotating through various angles and scaling the image.</a:t>
            </a:r>
          </a:p>
          <a:p>
            <a:pPr algn="just">
              <a:lnSpc>
                <a:spcPct val="114999"/>
              </a:lnSpc>
            </a:pPr>
            <a:r>
              <a:rPr lang="en-US" sz="1400">
                <a:solidFill>
                  <a:srgbClr val="000000"/>
                </a:solidFill>
                <a:latin typeface="+mj-lt"/>
              </a:rPr>
              <a:t>Augmentations help increase the relevant data in a dataset. The size of each image in the Plant Village dataset is found to be 256 x 256 pixels. The data processing and image augmentation are done using the </a:t>
            </a:r>
            <a:r>
              <a:rPr lang="en-US" sz="1400" err="1">
                <a:solidFill>
                  <a:srgbClr val="000000"/>
                </a:solidFill>
                <a:latin typeface="+mj-lt"/>
              </a:rPr>
              <a:t>Keras</a:t>
            </a:r>
            <a:r>
              <a:rPr lang="en-US" sz="1400">
                <a:solidFill>
                  <a:srgbClr val="000000"/>
                </a:solidFill>
                <a:latin typeface="+mj-lt"/>
              </a:rPr>
              <a:t> deep-learning framework. </a:t>
            </a:r>
          </a:p>
          <a:p>
            <a:pPr algn="just">
              <a:lnSpc>
                <a:spcPct val="114999"/>
              </a:lnSpc>
            </a:pPr>
            <a:r>
              <a:rPr lang="en-US" sz="1400">
                <a:solidFill>
                  <a:srgbClr val="000000"/>
                </a:solidFill>
                <a:latin typeface="+mj-lt"/>
              </a:rPr>
              <a:t>The augmentation options used for training are as follows: </a:t>
            </a:r>
          </a:p>
          <a:p>
            <a:pPr marL="146050" indent="0" algn="just">
              <a:lnSpc>
                <a:spcPct val="114999"/>
              </a:lnSpc>
              <a:buNone/>
            </a:pPr>
            <a:r>
              <a:rPr lang="en-US" sz="1400">
                <a:solidFill>
                  <a:srgbClr val="000000"/>
                </a:solidFill>
                <a:latin typeface="+mj-lt"/>
              </a:rPr>
              <a:t>               • Random Rotation - To rotate a training image randomly over various angle </a:t>
            </a:r>
          </a:p>
          <a:p>
            <a:pPr marL="146050" indent="0" algn="just">
              <a:lnSpc>
                <a:spcPct val="114999"/>
              </a:lnSpc>
              <a:buNone/>
            </a:pPr>
            <a:r>
              <a:rPr lang="en-US" sz="1400">
                <a:solidFill>
                  <a:srgbClr val="000000"/>
                </a:solidFill>
                <a:latin typeface="+mj-lt"/>
              </a:rPr>
              <a:t>               • Random flip - To flip a training image randomly over horizontal and vertical direction.</a:t>
            </a:r>
          </a:p>
        </p:txBody>
      </p:sp>
      <p:sp>
        <p:nvSpPr>
          <p:cNvPr id="4" name="Slide Number Placeholder 3">
            <a:extLst>
              <a:ext uri="{FF2B5EF4-FFF2-40B4-BE49-F238E27FC236}">
                <a16:creationId xmlns:a16="http://schemas.microsoft.com/office/drawing/2014/main" id="{14138FAE-8D81-1ABE-A266-1AB9E9F223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11</a:t>
            </a:fld>
            <a:endParaRPr lang="en"/>
          </a:p>
        </p:txBody>
      </p:sp>
      <p:pic>
        <p:nvPicPr>
          <p:cNvPr id="5" name="Picture 5" descr="A picture containing text&#10;&#10;Description automatically generated">
            <a:extLst>
              <a:ext uri="{FF2B5EF4-FFF2-40B4-BE49-F238E27FC236}">
                <a16:creationId xmlns:a16="http://schemas.microsoft.com/office/drawing/2014/main" id="{53911906-20C9-64C2-6738-B879056DE05D}"/>
              </a:ext>
            </a:extLst>
          </p:cNvPr>
          <p:cNvPicPr>
            <a:picLocks noChangeAspect="1"/>
          </p:cNvPicPr>
          <p:nvPr/>
        </p:nvPicPr>
        <p:blipFill>
          <a:blip r:embed="rId2"/>
          <a:stretch>
            <a:fillRect/>
          </a:stretch>
        </p:blipFill>
        <p:spPr>
          <a:xfrm>
            <a:off x="6616390" y="1300976"/>
            <a:ext cx="2387744" cy="2843754"/>
          </a:xfrm>
          <a:prstGeom prst="rect">
            <a:avLst/>
          </a:prstGeom>
        </p:spPr>
      </p:pic>
    </p:spTree>
    <p:extLst>
      <p:ext uri="{BB962C8B-B14F-4D97-AF65-F5344CB8AC3E}">
        <p14:creationId xmlns:p14="http://schemas.microsoft.com/office/powerpoint/2010/main" val="4008399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F5E235-4BE8-D4BB-A9A3-E8166EDD0B68}"/>
              </a:ext>
            </a:extLst>
          </p:cNvPr>
          <p:cNvSpPr>
            <a:spLocks noGrp="1"/>
          </p:cNvSpPr>
          <p:nvPr>
            <p:ph type="body" idx="1"/>
          </p:nvPr>
        </p:nvSpPr>
        <p:spPr>
          <a:xfrm>
            <a:off x="59473" y="1394579"/>
            <a:ext cx="5824527" cy="3231146"/>
          </a:xfrm>
        </p:spPr>
        <p:txBody>
          <a:bodyPr>
            <a:normAutofit/>
          </a:bodyPr>
          <a:lstStyle/>
          <a:p>
            <a:pPr marL="146050" indent="0">
              <a:buNone/>
            </a:pPr>
            <a:r>
              <a:rPr lang="en-US">
                <a:latin typeface="Times New Roman"/>
              </a:rPr>
              <a:t>3</a:t>
            </a:r>
            <a:r>
              <a:rPr lang="en-US" sz="1400">
                <a:solidFill>
                  <a:srgbClr val="000000"/>
                </a:solidFill>
                <a:latin typeface="+mj-lt"/>
              </a:rPr>
              <a:t>.     Steps related to image processing to detect plant diseases :</a:t>
            </a:r>
          </a:p>
          <a:p>
            <a:pPr marL="146050" indent="0">
              <a:lnSpc>
                <a:spcPct val="114999"/>
              </a:lnSpc>
              <a:buNone/>
            </a:pPr>
            <a:r>
              <a:rPr lang="en-US" sz="1400">
                <a:solidFill>
                  <a:srgbClr val="000000"/>
                </a:solidFill>
                <a:latin typeface="+mj-lt"/>
              </a:rPr>
              <a:t>The whole process is divided into three stages: </a:t>
            </a:r>
          </a:p>
          <a:p>
            <a:pPr marL="488950" indent="-342900">
              <a:lnSpc>
                <a:spcPct val="114999"/>
              </a:lnSpc>
              <a:buAutoNum type="alphaUcPeriod"/>
            </a:pPr>
            <a:r>
              <a:rPr lang="en-US" sz="1400">
                <a:solidFill>
                  <a:srgbClr val="000000"/>
                </a:solidFill>
                <a:latin typeface="+mj-lt"/>
              </a:rPr>
              <a:t>Input images are first loaded in the program. </a:t>
            </a:r>
          </a:p>
          <a:p>
            <a:pPr marL="488950" indent="-342900">
              <a:lnSpc>
                <a:spcPct val="114999"/>
              </a:lnSpc>
              <a:buAutoNum type="alphaUcPeriod"/>
            </a:pPr>
            <a:r>
              <a:rPr lang="en-US" sz="1400">
                <a:solidFill>
                  <a:srgbClr val="000000"/>
                </a:solidFill>
                <a:latin typeface="+mj-lt"/>
              </a:rPr>
              <a:t>Segmentation pre-processing includes the process of image segmentation, image enhancement and color space conversion. First, the digital image of the image is enhanced with a filter. Then convert each image into an array. each image name is converted to a binary field. </a:t>
            </a:r>
          </a:p>
          <a:p>
            <a:pPr marL="488950" indent="-342900">
              <a:lnSpc>
                <a:spcPct val="114999"/>
              </a:lnSpc>
              <a:buAutoNum type="alphaUcPeriod"/>
            </a:pPr>
            <a:r>
              <a:rPr lang="en-US" sz="1400">
                <a:solidFill>
                  <a:srgbClr val="000000"/>
                </a:solidFill>
                <a:latin typeface="+mj-lt"/>
              </a:rPr>
              <a:t> CNN classifiers are trained to identify diseases in each plant class. Level 2 results are used to call up a classifier, which is trained to classify various diseases in that plant. If not present, the leaves are classified as "healthy". </a:t>
            </a:r>
          </a:p>
        </p:txBody>
      </p:sp>
      <p:sp>
        <p:nvSpPr>
          <p:cNvPr id="4" name="Slide Number Placeholder 3">
            <a:extLst>
              <a:ext uri="{FF2B5EF4-FFF2-40B4-BE49-F238E27FC236}">
                <a16:creationId xmlns:a16="http://schemas.microsoft.com/office/drawing/2014/main" id="{695C18D8-C77F-968B-E326-73D7933842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12</a:t>
            </a:fld>
            <a:endParaRPr lang="en"/>
          </a:p>
        </p:txBody>
      </p:sp>
      <p:pic>
        <p:nvPicPr>
          <p:cNvPr id="5" name="Picture 5" descr="Diagram&#10;&#10;Description automatically generated">
            <a:extLst>
              <a:ext uri="{FF2B5EF4-FFF2-40B4-BE49-F238E27FC236}">
                <a16:creationId xmlns:a16="http://schemas.microsoft.com/office/drawing/2014/main" id="{D6C599AE-8D14-0D2B-DD84-4C22CD1056D4}"/>
              </a:ext>
            </a:extLst>
          </p:cNvPr>
          <p:cNvPicPr>
            <a:picLocks noChangeAspect="1"/>
          </p:cNvPicPr>
          <p:nvPr/>
        </p:nvPicPr>
        <p:blipFill>
          <a:blip r:embed="rId2"/>
          <a:stretch>
            <a:fillRect/>
          </a:stretch>
        </p:blipFill>
        <p:spPr>
          <a:xfrm>
            <a:off x="5749591" y="1287113"/>
            <a:ext cx="3397416" cy="3215970"/>
          </a:xfrm>
          <a:prstGeom prst="rect">
            <a:avLst/>
          </a:prstGeom>
        </p:spPr>
      </p:pic>
    </p:spTree>
    <p:extLst>
      <p:ext uri="{BB962C8B-B14F-4D97-AF65-F5344CB8AC3E}">
        <p14:creationId xmlns:p14="http://schemas.microsoft.com/office/powerpoint/2010/main" val="18407138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4"/>
          <p:cNvSpPr txBox="1">
            <a:spLocks noGrp="1"/>
          </p:cNvSpPr>
          <p:nvPr>
            <p:ph type="title"/>
          </p:nvPr>
        </p:nvSpPr>
        <p:spPr>
          <a:xfrm>
            <a:off x="729450" y="58300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IN" sz="2800" b="1">
                <a:latin typeface="+mn-lt"/>
                <a:sym typeface="Raleway"/>
              </a:rPr>
              <a:t>TECHNOLOGY USED/ALGORITHM</a:t>
            </a:r>
            <a:br>
              <a:rPr lang="en-IN" sz="2800" b="1">
                <a:latin typeface="+mn-lt"/>
                <a:sym typeface="Raleway"/>
              </a:rPr>
            </a:br>
            <a:endParaRPr>
              <a:latin typeface="+mn-lt"/>
            </a:endParaRPr>
          </a:p>
        </p:txBody>
      </p:sp>
      <p:sp>
        <p:nvSpPr>
          <p:cNvPr id="167" name="Google Shape;167;p2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sz="1500"/>
              <a:t>13</a:t>
            </a:fld>
            <a:endParaRPr sz="1500"/>
          </a:p>
        </p:txBody>
      </p:sp>
      <p:sp>
        <p:nvSpPr>
          <p:cNvPr id="3" name="Text Placeholder 2">
            <a:extLst>
              <a:ext uri="{FF2B5EF4-FFF2-40B4-BE49-F238E27FC236}">
                <a16:creationId xmlns:a16="http://schemas.microsoft.com/office/drawing/2014/main" id="{003AFEA7-0506-4DA2-8EB6-151E5D13D34C}"/>
              </a:ext>
            </a:extLst>
          </p:cNvPr>
          <p:cNvSpPr>
            <a:spLocks noGrp="1"/>
          </p:cNvSpPr>
          <p:nvPr>
            <p:ph type="body" idx="1"/>
          </p:nvPr>
        </p:nvSpPr>
        <p:spPr>
          <a:xfrm>
            <a:off x="729450" y="1618237"/>
            <a:ext cx="7688700" cy="2261100"/>
          </a:xfrm>
        </p:spPr>
        <p:txBody>
          <a:bodyPr>
            <a:normAutofit/>
          </a:bodyPr>
          <a:lstStyle/>
          <a:p>
            <a:pPr>
              <a:buFont typeface="Wingdings" panose="05000000000000000000" pitchFamily="2" charset="2"/>
              <a:buChar char="q"/>
            </a:pPr>
            <a:r>
              <a:rPr lang="en-US" sz="1600">
                <a:solidFill>
                  <a:srgbClr val="000000"/>
                </a:solidFill>
                <a:latin typeface="+mn-lt"/>
                <a:cs typeface="Times New Roman" panose="02020603050405020304" pitchFamily="18" charset="0"/>
              </a:rPr>
              <a:t>TensorFlow</a:t>
            </a:r>
          </a:p>
          <a:p>
            <a:pPr>
              <a:buFont typeface="Wingdings" panose="05000000000000000000" pitchFamily="2" charset="2"/>
              <a:buChar char="q"/>
            </a:pPr>
            <a:r>
              <a:rPr lang="en-US" sz="1600">
                <a:solidFill>
                  <a:srgbClr val="000000"/>
                </a:solidFill>
                <a:latin typeface="+mn-lt"/>
                <a:cs typeface="Times New Roman" panose="02020603050405020304" pitchFamily="18" charset="0"/>
              </a:rPr>
              <a:t>CNN</a:t>
            </a:r>
          </a:p>
          <a:p>
            <a:pPr>
              <a:buFont typeface="Wingdings" panose="05000000000000000000" pitchFamily="2" charset="2"/>
              <a:buChar char="q"/>
            </a:pPr>
            <a:r>
              <a:rPr lang="en-US" sz="1600">
                <a:solidFill>
                  <a:srgbClr val="000000"/>
                </a:solidFill>
                <a:latin typeface="+mn-lt"/>
                <a:cs typeface="Times New Roman" panose="02020603050405020304" pitchFamily="18" charset="0"/>
              </a:rPr>
              <a:t>NumPy</a:t>
            </a:r>
          </a:p>
          <a:p>
            <a:pPr>
              <a:buFont typeface="Wingdings" panose="05000000000000000000" pitchFamily="2" charset="2"/>
              <a:buChar char="q"/>
            </a:pPr>
            <a:r>
              <a:rPr lang="en-US" sz="1600">
                <a:solidFill>
                  <a:srgbClr val="000000"/>
                </a:solidFill>
                <a:latin typeface="+mn-lt"/>
                <a:cs typeface="Times New Roman" panose="02020603050405020304" pitchFamily="18" charset="0"/>
              </a:rPr>
              <a:t>Matplotlib</a:t>
            </a:r>
          </a:p>
          <a:p>
            <a:pPr>
              <a:buFont typeface="Wingdings" panose="05000000000000000000" pitchFamily="2" charset="2"/>
              <a:buChar char="q"/>
            </a:pPr>
            <a:r>
              <a:rPr lang="en-US" sz="1600">
                <a:solidFill>
                  <a:srgbClr val="000000"/>
                </a:solidFill>
                <a:latin typeface="+mn-lt"/>
                <a:cs typeface="Times New Roman" panose="02020603050405020304" pitchFamily="18" charset="0"/>
              </a:rPr>
              <a:t>Fast API </a:t>
            </a:r>
          </a:p>
          <a:p>
            <a:pPr>
              <a:buFont typeface="Wingdings" panose="05000000000000000000" pitchFamily="2" charset="2"/>
              <a:buChar char="q"/>
            </a:pPr>
            <a:r>
              <a:rPr lang="en-US" sz="1600">
                <a:solidFill>
                  <a:srgbClr val="000000"/>
                </a:solidFill>
                <a:latin typeface="+mn-lt"/>
                <a:cs typeface="Times New Roman" panose="02020603050405020304" pitchFamily="18" charset="0"/>
              </a:rPr>
              <a:t>React JS</a:t>
            </a:r>
          </a:p>
          <a:p>
            <a:pPr marL="146050" indent="0">
              <a:buNone/>
            </a:pPr>
            <a:endParaRPr lang="en-US" sz="1600">
              <a:solidFill>
                <a:schemeClr val="bg2"/>
              </a:solidFill>
              <a:latin typeface="Times New Roman" panose="02020603050405020304" pitchFamily="18" charset="0"/>
              <a:cs typeface="Times New Roman" panose="02020603050405020304" pitchFamily="18" charset="0"/>
            </a:endParaRPr>
          </a:p>
        </p:txBody>
      </p:sp>
      <p:pic>
        <p:nvPicPr>
          <p:cNvPr id="2" name="Picture 3" descr="Logo&#10;&#10;Description automatically generated">
            <a:extLst>
              <a:ext uri="{FF2B5EF4-FFF2-40B4-BE49-F238E27FC236}">
                <a16:creationId xmlns:a16="http://schemas.microsoft.com/office/drawing/2014/main" id="{A7603817-C39F-15CD-7328-EAB29314F136}"/>
              </a:ext>
            </a:extLst>
          </p:cNvPr>
          <p:cNvPicPr>
            <a:picLocks noChangeAspect="1"/>
          </p:cNvPicPr>
          <p:nvPr/>
        </p:nvPicPr>
        <p:blipFill>
          <a:blip r:embed="rId3"/>
          <a:stretch>
            <a:fillRect/>
          </a:stretch>
        </p:blipFill>
        <p:spPr>
          <a:xfrm>
            <a:off x="5990223" y="473929"/>
            <a:ext cx="1758115" cy="1736688"/>
          </a:xfrm>
          <a:prstGeom prst="rect">
            <a:avLst/>
          </a:prstGeom>
        </p:spPr>
      </p:pic>
      <p:pic>
        <p:nvPicPr>
          <p:cNvPr id="4" name="Picture 4" descr="A picture containing logo&#10;&#10;Description automatically generated">
            <a:extLst>
              <a:ext uri="{FF2B5EF4-FFF2-40B4-BE49-F238E27FC236}">
                <a16:creationId xmlns:a16="http://schemas.microsoft.com/office/drawing/2014/main" id="{ECB34D42-638E-22F4-D365-7C048985C9B3}"/>
              </a:ext>
            </a:extLst>
          </p:cNvPr>
          <p:cNvPicPr>
            <a:picLocks noChangeAspect="1"/>
          </p:cNvPicPr>
          <p:nvPr/>
        </p:nvPicPr>
        <p:blipFill>
          <a:blip r:embed="rId4"/>
          <a:stretch>
            <a:fillRect/>
          </a:stretch>
        </p:blipFill>
        <p:spPr>
          <a:xfrm>
            <a:off x="6035340" y="2577766"/>
            <a:ext cx="1878431" cy="942975"/>
          </a:xfrm>
          <a:prstGeom prst="rect">
            <a:avLst/>
          </a:prstGeom>
        </p:spPr>
      </p:pic>
      <p:pic>
        <p:nvPicPr>
          <p:cNvPr id="6" name="Picture 6" descr="Icon&#10;&#10;Description automatically generated">
            <a:extLst>
              <a:ext uri="{FF2B5EF4-FFF2-40B4-BE49-F238E27FC236}">
                <a16:creationId xmlns:a16="http://schemas.microsoft.com/office/drawing/2014/main" id="{7BC9EB4C-2782-5CDD-3125-1D8F2F859ABE}"/>
              </a:ext>
            </a:extLst>
          </p:cNvPr>
          <p:cNvPicPr>
            <a:picLocks noChangeAspect="1"/>
          </p:cNvPicPr>
          <p:nvPr/>
        </p:nvPicPr>
        <p:blipFill>
          <a:blip r:embed="rId5"/>
          <a:stretch>
            <a:fillRect/>
          </a:stretch>
        </p:blipFill>
        <p:spPr>
          <a:xfrm>
            <a:off x="6154153" y="3970171"/>
            <a:ext cx="1828800" cy="10382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5" name="Google Shape;105;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sz="1500"/>
              <a:t>14</a:t>
            </a:fld>
            <a:endParaRPr sz="1500"/>
          </a:p>
        </p:txBody>
      </p:sp>
      <p:sp>
        <p:nvSpPr>
          <p:cNvPr id="3" name="Text Placeholder 2">
            <a:extLst>
              <a:ext uri="{FF2B5EF4-FFF2-40B4-BE49-F238E27FC236}">
                <a16:creationId xmlns:a16="http://schemas.microsoft.com/office/drawing/2014/main" id="{41494BD5-00EB-4966-8FBF-3EA1B43D91B0}"/>
              </a:ext>
            </a:extLst>
          </p:cNvPr>
          <p:cNvSpPr>
            <a:spLocks noGrp="1"/>
          </p:cNvSpPr>
          <p:nvPr>
            <p:ph type="body" idx="1"/>
          </p:nvPr>
        </p:nvSpPr>
        <p:spPr>
          <a:xfrm>
            <a:off x="729450" y="1879266"/>
            <a:ext cx="7688700" cy="3186326"/>
          </a:xfrm>
        </p:spPr>
        <p:txBody>
          <a:bodyPr>
            <a:normAutofit/>
          </a:bodyPr>
          <a:lstStyle/>
          <a:p>
            <a:pPr algn="just">
              <a:buFont typeface="Wingdings" panose="05000000000000000000" pitchFamily="2" charset="2"/>
              <a:buChar char="q"/>
            </a:pPr>
            <a:r>
              <a:rPr lang="en-US" sz="1400">
                <a:solidFill>
                  <a:schemeClr val="bg2"/>
                </a:solidFill>
                <a:latin typeface="+mj-lt"/>
              </a:rPr>
              <a:t>The main advantage of Potato disease prediction is to protect crop production from quantitative losses.</a:t>
            </a:r>
          </a:p>
          <a:p>
            <a:pPr marL="146050" indent="0" algn="just">
              <a:buNone/>
            </a:pPr>
            <a:endParaRPr lang="en-US" sz="1400">
              <a:solidFill>
                <a:schemeClr val="bg2"/>
              </a:solidFill>
              <a:latin typeface="+mj-lt"/>
            </a:endParaRPr>
          </a:p>
          <a:p>
            <a:pPr algn="just">
              <a:buFont typeface="Wingdings" panose="05000000000000000000" pitchFamily="2" charset="2"/>
              <a:buChar char="q"/>
            </a:pPr>
            <a:r>
              <a:rPr lang="en-US" sz="1400">
                <a:solidFill>
                  <a:schemeClr val="bg2"/>
                </a:solidFill>
                <a:latin typeface="+mj-lt"/>
              </a:rPr>
              <a:t>Prediction of potato disease is essential as it may prove benefits in monitoring large fields of crops and thus automatically detect the symptoms of diseases as soon as they appear on plant leaves.</a:t>
            </a:r>
          </a:p>
          <a:p>
            <a:pPr marL="146050" indent="0" algn="just">
              <a:buNone/>
            </a:pPr>
            <a:endParaRPr lang="en-US" sz="1400">
              <a:solidFill>
                <a:schemeClr val="bg2"/>
              </a:solidFill>
              <a:latin typeface="+mj-lt"/>
            </a:endParaRPr>
          </a:p>
          <a:p>
            <a:pPr algn="just">
              <a:buFont typeface="Wingdings" panose="05000000000000000000" pitchFamily="2" charset="2"/>
              <a:buChar char="q"/>
            </a:pPr>
            <a:r>
              <a:rPr lang="en-US" sz="1400">
                <a:solidFill>
                  <a:schemeClr val="bg2"/>
                </a:solidFill>
                <a:latin typeface="+mj-lt"/>
              </a:rPr>
              <a:t>It can be implemented to increase crop productivity by ensuring the quality and quantity of the product.</a:t>
            </a:r>
          </a:p>
          <a:p>
            <a:pPr marL="146050" indent="0" algn="just">
              <a:buNone/>
            </a:pPr>
            <a:endParaRPr lang="en-US" sz="1400">
              <a:solidFill>
                <a:schemeClr val="bg2"/>
              </a:solidFill>
              <a:latin typeface="+mj-lt"/>
            </a:endParaRPr>
          </a:p>
          <a:p>
            <a:pPr algn="just">
              <a:buFont typeface="Wingdings" panose="05000000000000000000" pitchFamily="2" charset="2"/>
              <a:buChar char="q"/>
            </a:pPr>
            <a:r>
              <a:rPr lang="en-US" sz="1400">
                <a:solidFill>
                  <a:schemeClr val="bg2"/>
                </a:solidFill>
                <a:latin typeface="+mj-lt"/>
              </a:rPr>
              <a:t>It provides the better advancement and enhancement in computing classifiers of a neural network approach and provide better results.</a:t>
            </a:r>
          </a:p>
          <a:p>
            <a:pPr marL="146050" indent="0" algn="just">
              <a:buNone/>
            </a:pPr>
            <a:endParaRPr lang="en-US" sz="1600">
              <a:solidFill>
                <a:schemeClr val="bg2"/>
              </a:solidFill>
              <a:latin typeface="+mn-lt"/>
            </a:endParaRPr>
          </a:p>
        </p:txBody>
      </p:sp>
      <p:pic>
        <p:nvPicPr>
          <p:cNvPr id="2" name="Picture 1">
            <a:extLst>
              <a:ext uri="{FF2B5EF4-FFF2-40B4-BE49-F238E27FC236}">
                <a16:creationId xmlns:a16="http://schemas.microsoft.com/office/drawing/2014/main" id="{7B736B13-2F0F-B51E-62BC-D0E1992D6CF9}"/>
              </a:ext>
            </a:extLst>
          </p:cNvPr>
          <p:cNvPicPr>
            <a:picLocks noChangeAspect="1"/>
          </p:cNvPicPr>
          <p:nvPr/>
        </p:nvPicPr>
        <p:blipFill>
          <a:blip r:embed="rId3"/>
          <a:stretch>
            <a:fillRect/>
          </a:stretch>
        </p:blipFill>
        <p:spPr>
          <a:xfrm>
            <a:off x="423979" y="593391"/>
            <a:ext cx="3552825" cy="12858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5" name="Google Shape;105;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sz="1500"/>
              <a:t>15</a:t>
            </a:fld>
            <a:endParaRPr sz="1500"/>
          </a:p>
        </p:txBody>
      </p:sp>
      <p:sp>
        <p:nvSpPr>
          <p:cNvPr id="3" name="Text Placeholder 2">
            <a:extLst>
              <a:ext uri="{FF2B5EF4-FFF2-40B4-BE49-F238E27FC236}">
                <a16:creationId xmlns:a16="http://schemas.microsoft.com/office/drawing/2014/main" id="{41494BD5-00EB-4966-8FBF-3EA1B43D91B0}"/>
              </a:ext>
            </a:extLst>
          </p:cNvPr>
          <p:cNvSpPr>
            <a:spLocks noGrp="1"/>
          </p:cNvSpPr>
          <p:nvPr>
            <p:ph type="body" idx="1"/>
          </p:nvPr>
        </p:nvSpPr>
        <p:spPr>
          <a:xfrm>
            <a:off x="729450" y="1499974"/>
            <a:ext cx="7688700" cy="3186326"/>
          </a:xfrm>
        </p:spPr>
        <p:txBody>
          <a:bodyPr>
            <a:normAutofit/>
          </a:bodyPr>
          <a:lstStyle/>
          <a:p>
            <a:pPr>
              <a:buFont typeface="Wingdings" panose="05000000000000000000" pitchFamily="2" charset="2"/>
              <a:buChar char="q"/>
            </a:pPr>
            <a:r>
              <a:rPr lang="en-US" sz="1400">
                <a:solidFill>
                  <a:schemeClr val="bg2"/>
                </a:solidFill>
                <a:latin typeface="+mj-lt"/>
              </a:rPr>
              <a:t>The advantages of Potato disease prediction and classification is to provide best Agricultural productivity. This is one of the reason that disease Prediction in plants plays an important role in agriculture field.</a:t>
            </a:r>
          </a:p>
          <a:p>
            <a:pPr marL="146050" indent="0">
              <a:buNone/>
            </a:pPr>
            <a:endParaRPr lang="en-US" sz="1400">
              <a:solidFill>
                <a:schemeClr val="bg2"/>
              </a:solidFill>
              <a:latin typeface="+mj-lt"/>
            </a:endParaRPr>
          </a:p>
          <a:p>
            <a:pPr>
              <a:buFont typeface="Wingdings" panose="05000000000000000000" pitchFamily="2" charset="2"/>
              <a:buChar char="q"/>
            </a:pPr>
            <a:r>
              <a:rPr lang="en-US" sz="1400">
                <a:solidFill>
                  <a:schemeClr val="bg2"/>
                </a:solidFill>
                <a:latin typeface="+mj-lt"/>
              </a:rPr>
              <a:t>It can recognize a plant disease which provides clues to identify and treat the disease in early stages.</a:t>
            </a:r>
          </a:p>
          <a:p>
            <a:pPr marL="146050" indent="0">
              <a:buNone/>
            </a:pPr>
            <a:endParaRPr lang="en-US" sz="1400">
              <a:solidFill>
                <a:schemeClr val="bg2"/>
              </a:solidFill>
              <a:latin typeface="+mj-lt"/>
            </a:endParaRPr>
          </a:p>
          <a:p>
            <a:pPr>
              <a:buFont typeface="Wingdings" panose="05000000000000000000" pitchFamily="2" charset="2"/>
              <a:buChar char="q"/>
            </a:pPr>
            <a:r>
              <a:rPr lang="en-US" sz="1400">
                <a:solidFill>
                  <a:schemeClr val="bg2"/>
                </a:solidFill>
                <a:latin typeface="+mj-lt"/>
              </a:rPr>
              <a:t>This system will be capable of distinguish in a large no of different diseases in a less time.</a:t>
            </a:r>
          </a:p>
          <a:p>
            <a:pPr marL="146050" indent="0">
              <a:buNone/>
            </a:pPr>
            <a:endParaRPr lang="en-US">
              <a:latin typeface="+mj-lt"/>
            </a:endParaRPr>
          </a:p>
        </p:txBody>
      </p:sp>
    </p:spTree>
    <p:extLst>
      <p:ext uri="{BB962C8B-B14F-4D97-AF65-F5344CB8AC3E}">
        <p14:creationId xmlns:p14="http://schemas.microsoft.com/office/powerpoint/2010/main" val="3741705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806EF-B353-8EAB-5158-17171C4E895C}"/>
              </a:ext>
            </a:extLst>
          </p:cNvPr>
          <p:cNvSpPr>
            <a:spLocks noGrp="1"/>
          </p:cNvSpPr>
          <p:nvPr>
            <p:ph type="title"/>
          </p:nvPr>
        </p:nvSpPr>
        <p:spPr>
          <a:xfrm>
            <a:off x="729450" y="639337"/>
            <a:ext cx="3783077" cy="564995"/>
          </a:xfrm>
        </p:spPr>
        <p:txBody>
          <a:bodyPr>
            <a:normAutofit fontScale="90000"/>
          </a:bodyPr>
          <a:lstStyle/>
          <a:p>
            <a:r>
              <a:rPr lang="en-IN"/>
              <a:t>CONCLUSION</a:t>
            </a:r>
          </a:p>
        </p:txBody>
      </p:sp>
      <p:sp>
        <p:nvSpPr>
          <p:cNvPr id="3" name="Text Placeholder 2">
            <a:extLst>
              <a:ext uri="{FF2B5EF4-FFF2-40B4-BE49-F238E27FC236}">
                <a16:creationId xmlns:a16="http://schemas.microsoft.com/office/drawing/2014/main" id="{6AB374B8-802E-E086-8830-513ABC438C22}"/>
              </a:ext>
            </a:extLst>
          </p:cNvPr>
          <p:cNvSpPr>
            <a:spLocks noGrp="1"/>
          </p:cNvSpPr>
          <p:nvPr>
            <p:ph type="body" idx="1"/>
          </p:nvPr>
        </p:nvSpPr>
        <p:spPr>
          <a:xfrm>
            <a:off x="729450" y="1367882"/>
            <a:ext cx="5180924" cy="3196683"/>
          </a:xfrm>
        </p:spPr>
        <p:txBody>
          <a:bodyPr>
            <a:noAutofit/>
          </a:bodyPr>
          <a:lstStyle/>
          <a:p>
            <a:pPr algn="just">
              <a:buFont typeface="Wingdings" panose="05000000000000000000" pitchFamily="2" charset="2"/>
              <a:buChar char="q"/>
            </a:pPr>
            <a:r>
              <a:rPr lang="en-US" sz="1400">
                <a:solidFill>
                  <a:schemeClr val="bg2"/>
                </a:solidFill>
                <a:latin typeface="+mj-lt"/>
              </a:rPr>
              <a:t>With the advancement of technology and development on agricultural research there have been providing prototypes and models for plant leaf recognition and disease detection. </a:t>
            </a:r>
          </a:p>
          <a:p>
            <a:pPr marL="146050" indent="0" algn="just">
              <a:buNone/>
            </a:pPr>
            <a:endParaRPr lang="en-US" sz="1400">
              <a:solidFill>
                <a:schemeClr val="bg2"/>
              </a:solidFill>
              <a:latin typeface="+mj-lt"/>
            </a:endParaRPr>
          </a:p>
          <a:p>
            <a:pPr algn="just">
              <a:buFont typeface="Wingdings" panose="05000000000000000000" pitchFamily="2" charset="2"/>
              <a:buChar char="q"/>
            </a:pPr>
            <a:r>
              <a:rPr lang="en-US" sz="1400">
                <a:solidFill>
                  <a:schemeClr val="bg2"/>
                </a:solidFill>
                <a:latin typeface="+mj-lt"/>
              </a:rPr>
              <a:t>However, these models are optimized for small platforms due to computational operations. Moreover, this study only uses a total of 2152 images for the retrained model. </a:t>
            </a:r>
          </a:p>
          <a:p>
            <a:pPr marL="146050" indent="0" algn="just">
              <a:buNone/>
            </a:pPr>
            <a:endParaRPr lang="en-US" sz="1400">
              <a:solidFill>
                <a:schemeClr val="bg2"/>
              </a:solidFill>
              <a:latin typeface="+mj-lt"/>
            </a:endParaRPr>
          </a:p>
          <a:p>
            <a:pPr algn="just">
              <a:buFont typeface="Wingdings" panose="05000000000000000000" pitchFamily="2" charset="2"/>
              <a:buChar char="q"/>
            </a:pPr>
            <a:r>
              <a:rPr lang="en-US" sz="1400">
                <a:solidFill>
                  <a:schemeClr val="bg2"/>
                </a:solidFill>
                <a:latin typeface="+mj-lt"/>
              </a:rPr>
              <a:t>For future research, this model can be developed and improved by using a larger quantity of retraining images to achieve more accurate results. </a:t>
            </a:r>
          </a:p>
        </p:txBody>
      </p:sp>
      <p:sp>
        <p:nvSpPr>
          <p:cNvPr id="4" name="Slide Number Placeholder 3">
            <a:extLst>
              <a:ext uri="{FF2B5EF4-FFF2-40B4-BE49-F238E27FC236}">
                <a16:creationId xmlns:a16="http://schemas.microsoft.com/office/drawing/2014/main" id="{2D6C5073-F937-0B11-F1FB-2357BFC22D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6" name="Picture 6">
            <a:extLst>
              <a:ext uri="{FF2B5EF4-FFF2-40B4-BE49-F238E27FC236}">
                <a16:creationId xmlns:a16="http://schemas.microsoft.com/office/drawing/2014/main" id="{B9CB7B63-BA6B-EB24-9781-ADDAB09CB978}"/>
              </a:ext>
            </a:extLst>
          </p:cNvPr>
          <p:cNvPicPr>
            <a:picLocks noChangeAspect="1"/>
          </p:cNvPicPr>
          <p:nvPr/>
        </p:nvPicPr>
        <p:blipFill>
          <a:blip r:embed="rId2"/>
          <a:stretch>
            <a:fillRect/>
          </a:stretch>
        </p:blipFill>
        <p:spPr>
          <a:xfrm>
            <a:off x="6100549" y="1622342"/>
            <a:ext cx="2743200" cy="2717682"/>
          </a:xfrm>
          <a:prstGeom prst="rect">
            <a:avLst/>
          </a:prstGeom>
        </p:spPr>
      </p:pic>
    </p:spTree>
    <p:extLst>
      <p:ext uri="{BB962C8B-B14F-4D97-AF65-F5344CB8AC3E}">
        <p14:creationId xmlns:p14="http://schemas.microsoft.com/office/powerpoint/2010/main" val="3493532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7EC854D-02F2-755E-0364-338154D319E3}"/>
              </a:ext>
            </a:extLst>
          </p:cNvPr>
          <p:cNvSpPr>
            <a:spLocks noGrp="1"/>
          </p:cNvSpPr>
          <p:nvPr>
            <p:ph type="body" idx="1"/>
          </p:nvPr>
        </p:nvSpPr>
        <p:spPr>
          <a:xfrm>
            <a:off x="729450" y="1324762"/>
            <a:ext cx="7688700" cy="2706030"/>
          </a:xfrm>
        </p:spPr>
        <p:txBody>
          <a:bodyPr>
            <a:noAutofit/>
          </a:bodyPr>
          <a:lstStyle/>
          <a:p>
            <a:pPr algn="just">
              <a:buFont typeface="Wingdings" panose="05000000000000000000" pitchFamily="2" charset="2"/>
              <a:buChar char="q"/>
            </a:pPr>
            <a:r>
              <a:rPr lang="en-US" sz="1400">
                <a:solidFill>
                  <a:schemeClr val="bg2"/>
                </a:solidFill>
                <a:latin typeface="+mj-lt"/>
              </a:rPr>
              <a:t>Compared with traditional image processing methods, which deal with plant diseases detection tasks in several steps and links, plant diseases detection methods based on deep learning unify them into end-to-end feature extraction, which has a broad development prospects and great potential. </a:t>
            </a:r>
          </a:p>
          <a:p>
            <a:pPr algn="just">
              <a:buFont typeface="Wingdings" panose="05000000000000000000" pitchFamily="2" charset="2"/>
              <a:buChar char="q"/>
            </a:pPr>
            <a:r>
              <a:rPr lang="en-US" sz="1400">
                <a:solidFill>
                  <a:schemeClr val="bg2"/>
                </a:solidFill>
                <a:latin typeface="+mj-lt"/>
              </a:rPr>
              <a:t>Although plant diseases detection technology is developing rapidly, it has been moving from academic research to agricultural application, there is still a certain distance from the mature application in the real natural environment, and there are still some problems to be solved.</a:t>
            </a:r>
            <a:endParaRPr lang="en-IN" sz="1400">
              <a:solidFill>
                <a:schemeClr val="bg2"/>
              </a:solidFill>
              <a:latin typeface="+mj-lt"/>
            </a:endParaRPr>
          </a:p>
        </p:txBody>
      </p:sp>
      <p:sp>
        <p:nvSpPr>
          <p:cNvPr id="4" name="Slide Number Placeholder 3">
            <a:extLst>
              <a:ext uri="{FF2B5EF4-FFF2-40B4-BE49-F238E27FC236}">
                <a16:creationId xmlns:a16="http://schemas.microsoft.com/office/drawing/2014/main" id="{71EB771F-CEEF-E24B-55F7-4A3E158EB49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5" name="Picture 5" descr="A picture containing grass, outdoor, person, green&#10;&#10;Description automatically generated">
            <a:extLst>
              <a:ext uri="{FF2B5EF4-FFF2-40B4-BE49-F238E27FC236}">
                <a16:creationId xmlns:a16="http://schemas.microsoft.com/office/drawing/2014/main" id="{116F2952-4C3C-2E49-99A6-FDC0AE6E148A}"/>
              </a:ext>
            </a:extLst>
          </p:cNvPr>
          <p:cNvPicPr>
            <a:picLocks noChangeAspect="1"/>
          </p:cNvPicPr>
          <p:nvPr/>
        </p:nvPicPr>
        <p:blipFill>
          <a:blip r:embed="rId2"/>
          <a:stretch>
            <a:fillRect/>
          </a:stretch>
        </p:blipFill>
        <p:spPr>
          <a:xfrm>
            <a:off x="2603311" y="3226420"/>
            <a:ext cx="3451177" cy="1765090"/>
          </a:xfrm>
          <a:prstGeom prst="rect">
            <a:avLst/>
          </a:prstGeom>
        </p:spPr>
      </p:pic>
    </p:spTree>
    <p:extLst>
      <p:ext uri="{BB962C8B-B14F-4D97-AF65-F5344CB8AC3E}">
        <p14:creationId xmlns:p14="http://schemas.microsoft.com/office/powerpoint/2010/main" val="746831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F43EF0-0692-8C93-2D0E-FE59D37D5FE4}"/>
              </a:ext>
            </a:extLst>
          </p:cNvPr>
          <p:cNvSpPr>
            <a:spLocks noGrp="1"/>
          </p:cNvSpPr>
          <p:nvPr>
            <p:ph type="body" idx="1"/>
          </p:nvPr>
        </p:nvSpPr>
        <p:spPr>
          <a:xfrm>
            <a:off x="392137" y="257750"/>
            <a:ext cx="7697400" cy="460500"/>
          </a:xfrm>
        </p:spPr>
        <p:txBody>
          <a:bodyPr>
            <a:noAutofit/>
          </a:bodyPr>
          <a:lstStyle/>
          <a:p>
            <a:pPr algn="ctr"/>
            <a:r>
              <a:rPr lang="en-IN" sz="2300" b="1">
                <a:solidFill>
                  <a:schemeClr val="bg2"/>
                </a:solidFill>
                <a:latin typeface="+mj-lt"/>
              </a:rPr>
              <a:t>RESULTS</a:t>
            </a:r>
          </a:p>
        </p:txBody>
      </p:sp>
      <p:sp>
        <p:nvSpPr>
          <p:cNvPr id="3" name="Slide Number Placeholder 2">
            <a:extLst>
              <a:ext uri="{FF2B5EF4-FFF2-40B4-BE49-F238E27FC236}">
                <a16:creationId xmlns:a16="http://schemas.microsoft.com/office/drawing/2014/main" id="{BA442EA7-0B69-E78E-2594-9E58AC90CD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4" name="Picture 3">
            <a:extLst>
              <a:ext uri="{FF2B5EF4-FFF2-40B4-BE49-F238E27FC236}">
                <a16:creationId xmlns:a16="http://schemas.microsoft.com/office/drawing/2014/main" id="{B2892FE3-8528-06D1-045D-2B36D5C92B3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6064" y="1012507"/>
            <a:ext cx="3984773" cy="2823687"/>
          </a:xfrm>
          <a:prstGeom prst="rect">
            <a:avLst/>
          </a:prstGeom>
          <a:noFill/>
          <a:ln>
            <a:noFill/>
          </a:ln>
        </p:spPr>
      </p:pic>
      <p:pic>
        <p:nvPicPr>
          <p:cNvPr id="5" name="Picture 4">
            <a:extLst>
              <a:ext uri="{FF2B5EF4-FFF2-40B4-BE49-F238E27FC236}">
                <a16:creationId xmlns:a16="http://schemas.microsoft.com/office/drawing/2014/main" id="{DE180138-293D-F166-7541-CD3A9DF601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5411"/>
          <a:stretch/>
        </p:blipFill>
        <p:spPr bwMode="auto">
          <a:xfrm>
            <a:off x="4608778" y="1012507"/>
            <a:ext cx="4279158" cy="2823686"/>
          </a:xfrm>
          <a:prstGeom prst="rect">
            <a:avLst/>
          </a:prstGeom>
          <a:noFill/>
          <a:ln>
            <a:noFill/>
          </a:ln>
        </p:spPr>
      </p:pic>
      <p:sp>
        <p:nvSpPr>
          <p:cNvPr id="6" name="Text Placeholder 1">
            <a:extLst>
              <a:ext uri="{FF2B5EF4-FFF2-40B4-BE49-F238E27FC236}">
                <a16:creationId xmlns:a16="http://schemas.microsoft.com/office/drawing/2014/main" id="{FD527F76-7768-16B8-3362-C08BF650A684}"/>
              </a:ext>
            </a:extLst>
          </p:cNvPr>
          <p:cNvSpPr txBox="1">
            <a:spLocks/>
          </p:cNvSpPr>
          <p:nvPr/>
        </p:nvSpPr>
        <p:spPr>
          <a:xfrm>
            <a:off x="392137" y="4130993"/>
            <a:ext cx="3848700" cy="460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accent1"/>
              </a:buClr>
              <a:buSzPts val="1300"/>
              <a:buFont typeface="Lato"/>
              <a:buNone/>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algn="ctr"/>
            <a:r>
              <a:rPr lang="en-IN" sz="1800">
                <a:solidFill>
                  <a:srgbClr val="000000"/>
                </a:solidFill>
                <a:effectLst/>
                <a:latin typeface="Times New Roman" panose="02020603050405020304" pitchFamily="18" charset="0"/>
                <a:ea typeface="Calibri" panose="020F0502020204030204" pitchFamily="34" charset="0"/>
              </a:rPr>
              <a:t>Krushi Mitra Website</a:t>
            </a:r>
            <a:endParaRPr lang="en-IN" sz="2400" b="1">
              <a:solidFill>
                <a:srgbClr val="000000"/>
              </a:solidFill>
              <a:latin typeface="Raleway" pitchFamily="2" charset="0"/>
            </a:endParaRPr>
          </a:p>
        </p:txBody>
      </p:sp>
      <p:sp>
        <p:nvSpPr>
          <p:cNvPr id="7" name="Text Placeholder 1">
            <a:extLst>
              <a:ext uri="{FF2B5EF4-FFF2-40B4-BE49-F238E27FC236}">
                <a16:creationId xmlns:a16="http://schemas.microsoft.com/office/drawing/2014/main" id="{AEDD07BB-95FB-5CC1-2A25-2582D8CFC86F}"/>
              </a:ext>
            </a:extLst>
          </p:cNvPr>
          <p:cNvSpPr txBox="1">
            <a:spLocks/>
          </p:cNvSpPr>
          <p:nvPr/>
        </p:nvSpPr>
        <p:spPr>
          <a:xfrm>
            <a:off x="4608778" y="4062772"/>
            <a:ext cx="4201874" cy="460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accent1"/>
              </a:buClr>
              <a:buSzPts val="1300"/>
              <a:buFont typeface="Lato"/>
              <a:buNone/>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algn="ctr"/>
            <a:r>
              <a:rPr lang="en-IN" sz="1800">
                <a:solidFill>
                  <a:srgbClr val="000000"/>
                </a:solidFill>
                <a:effectLst/>
                <a:latin typeface="Times New Roman" panose="02020603050405020304" pitchFamily="18" charset="0"/>
                <a:ea typeface="Calibri" panose="020F0502020204030204" pitchFamily="34" charset="0"/>
              </a:rPr>
              <a:t>Drag and drop of the image for testing </a:t>
            </a:r>
            <a:endParaRPr lang="en-IN" sz="2400" b="1">
              <a:solidFill>
                <a:srgbClr val="000000"/>
              </a:solidFill>
              <a:latin typeface="Raleway" pitchFamily="2" charset="0"/>
            </a:endParaRPr>
          </a:p>
        </p:txBody>
      </p:sp>
    </p:spTree>
    <p:extLst>
      <p:ext uri="{BB962C8B-B14F-4D97-AF65-F5344CB8AC3E}">
        <p14:creationId xmlns:p14="http://schemas.microsoft.com/office/powerpoint/2010/main" val="28493374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F43EF0-0692-8C93-2D0E-FE59D37D5FE4}"/>
              </a:ext>
            </a:extLst>
          </p:cNvPr>
          <p:cNvSpPr>
            <a:spLocks noGrp="1"/>
          </p:cNvSpPr>
          <p:nvPr>
            <p:ph type="body" idx="1"/>
          </p:nvPr>
        </p:nvSpPr>
        <p:spPr>
          <a:xfrm>
            <a:off x="392137" y="257750"/>
            <a:ext cx="7697400" cy="460500"/>
          </a:xfrm>
        </p:spPr>
        <p:txBody>
          <a:bodyPr>
            <a:noAutofit/>
          </a:bodyPr>
          <a:lstStyle/>
          <a:p>
            <a:pPr algn="ctr"/>
            <a:r>
              <a:rPr lang="en-US" sz="2300" b="1">
                <a:solidFill>
                  <a:schemeClr val="bg2"/>
                </a:solidFill>
                <a:latin typeface="Raleway" pitchFamily="2" charset="0"/>
              </a:rPr>
              <a:t>RESULTS</a:t>
            </a:r>
            <a:endParaRPr lang="en-IN" sz="2300" b="1">
              <a:solidFill>
                <a:schemeClr val="bg2"/>
              </a:solidFill>
              <a:latin typeface="Raleway" pitchFamily="2" charset="0"/>
            </a:endParaRPr>
          </a:p>
        </p:txBody>
      </p:sp>
      <p:sp>
        <p:nvSpPr>
          <p:cNvPr id="3" name="Slide Number Placeholder 2">
            <a:extLst>
              <a:ext uri="{FF2B5EF4-FFF2-40B4-BE49-F238E27FC236}">
                <a16:creationId xmlns:a16="http://schemas.microsoft.com/office/drawing/2014/main" id="{BA442EA7-0B69-E78E-2594-9E58AC90CD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
        <p:nvSpPr>
          <p:cNvPr id="6" name="Text Placeholder 1">
            <a:extLst>
              <a:ext uri="{FF2B5EF4-FFF2-40B4-BE49-F238E27FC236}">
                <a16:creationId xmlns:a16="http://schemas.microsoft.com/office/drawing/2014/main" id="{FD527F76-7768-16B8-3362-C08BF650A684}"/>
              </a:ext>
            </a:extLst>
          </p:cNvPr>
          <p:cNvSpPr txBox="1">
            <a:spLocks/>
          </p:cNvSpPr>
          <p:nvPr/>
        </p:nvSpPr>
        <p:spPr>
          <a:xfrm>
            <a:off x="392137" y="4130993"/>
            <a:ext cx="3848700" cy="460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accent1"/>
              </a:buClr>
              <a:buSzPts val="1300"/>
              <a:buFont typeface="Lato"/>
              <a:buNone/>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algn="ctr"/>
            <a:r>
              <a:rPr lang="en-IN" sz="1800">
                <a:solidFill>
                  <a:srgbClr val="000000"/>
                </a:solidFill>
                <a:effectLst/>
                <a:latin typeface="Times New Roman" panose="02020603050405020304" pitchFamily="18" charset="0"/>
                <a:ea typeface="Calibri" panose="020F0502020204030204" pitchFamily="34" charset="0"/>
              </a:rPr>
              <a:t>Image is in the process of testing </a:t>
            </a:r>
            <a:endParaRPr lang="en-IN" sz="2400" b="1">
              <a:solidFill>
                <a:srgbClr val="000000"/>
              </a:solidFill>
              <a:latin typeface="Raleway" pitchFamily="2" charset="0"/>
            </a:endParaRPr>
          </a:p>
        </p:txBody>
      </p:sp>
      <p:sp>
        <p:nvSpPr>
          <p:cNvPr id="7" name="Text Placeholder 1">
            <a:extLst>
              <a:ext uri="{FF2B5EF4-FFF2-40B4-BE49-F238E27FC236}">
                <a16:creationId xmlns:a16="http://schemas.microsoft.com/office/drawing/2014/main" id="{AEDD07BB-95FB-5CC1-2A25-2582D8CFC86F}"/>
              </a:ext>
            </a:extLst>
          </p:cNvPr>
          <p:cNvSpPr txBox="1">
            <a:spLocks/>
          </p:cNvSpPr>
          <p:nvPr/>
        </p:nvSpPr>
        <p:spPr>
          <a:xfrm>
            <a:off x="4608778" y="4062772"/>
            <a:ext cx="4201874" cy="460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accent1"/>
              </a:buClr>
              <a:buSzPts val="1300"/>
              <a:buFont typeface="Lato"/>
              <a:buNone/>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algn="ctr"/>
            <a:r>
              <a:rPr lang="en-IN" sz="1800">
                <a:solidFill>
                  <a:srgbClr val="000000"/>
                </a:solidFill>
                <a:effectLst/>
                <a:latin typeface="Times New Roman" panose="02020603050405020304" pitchFamily="18" charset="0"/>
                <a:ea typeface="Calibri" panose="020F0502020204030204" pitchFamily="34" charset="0"/>
              </a:rPr>
              <a:t>Predicted result of the image</a:t>
            </a:r>
            <a:endParaRPr lang="en-IN" sz="2400" b="1">
              <a:solidFill>
                <a:srgbClr val="000000"/>
              </a:solidFill>
              <a:latin typeface="Raleway" pitchFamily="2" charset="0"/>
            </a:endParaRPr>
          </a:p>
        </p:txBody>
      </p:sp>
      <p:pic>
        <p:nvPicPr>
          <p:cNvPr id="8" name="Picture 7" descr="Graphical user interface, website&#10;&#10;Description automatically generated">
            <a:extLst>
              <a:ext uri="{FF2B5EF4-FFF2-40B4-BE49-F238E27FC236}">
                <a16:creationId xmlns:a16="http://schemas.microsoft.com/office/drawing/2014/main" id="{67EBEBF4-0A51-70F3-2DFE-CF93B02067D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4292" y="1223247"/>
            <a:ext cx="4084389" cy="2527222"/>
          </a:xfrm>
          <a:prstGeom prst="rect">
            <a:avLst/>
          </a:prstGeom>
          <a:noFill/>
          <a:ln>
            <a:noFill/>
          </a:ln>
        </p:spPr>
      </p:pic>
      <p:pic>
        <p:nvPicPr>
          <p:cNvPr id="9" name="Picture 8">
            <a:extLst>
              <a:ext uri="{FF2B5EF4-FFF2-40B4-BE49-F238E27FC236}">
                <a16:creationId xmlns:a16="http://schemas.microsoft.com/office/drawing/2014/main" id="{845AEFFD-6B07-3260-7EC1-2411CC47264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1223247"/>
            <a:ext cx="4051254" cy="2527222"/>
          </a:xfrm>
          <a:prstGeom prst="rect">
            <a:avLst/>
          </a:prstGeom>
          <a:noFill/>
          <a:ln>
            <a:noFill/>
          </a:ln>
        </p:spPr>
      </p:pic>
    </p:spTree>
    <p:extLst>
      <p:ext uri="{BB962C8B-B14F-4D97-AF65-F5344CB8AC3E}">
        <p14:creationId xmlns:p14="http://schemas.microsoft.com/office/powerpoint/2010/main" val="163543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title"/>
          </p:nvPr>
        </p:nvSpPr>
        <p:spPr>
          <a:xfrm>
            <a:off x="729450" y="706244"/>
            <a:ext cx="2920716" cy="490654"/>
          </a:xfrm>
          <a:prstGeom prst="rect">
            <a:avLst/>
          </a:prstGeom>
          <a:noFill/>
          <a:ln>
            <a:noFill/>
          </a:ln>
        </p:spPr>
        <p:txBody>
          <a:bodyPr spcFirstLastPara="1" wrap="square" lIns="91425" tIns="91425" rIns="91425" bIns="91425" anchor="t" anchorCtr="0">
            <a:normAutofit fontScale="90000"/>
          </a:bodyPr>
          <a:lstStyle/>
          <a:p>
            <a:pPr>
              <a:buSzPct val="111111"/>
            </a:pPr>
            <a:r>
              <a:rPr lang="en">
                <a:latin typeface="+mj-lt"/>
              </a:rPr>
              <a:t>INTRODUCTION</a:t>
            </a:r>
            <a:endParaRPr lang="en-IN">
              <a:latin typeface="+mj-lt"/>
            </a:endParaRPr>
          </a:p>
        </p:txBody>
      </p:sp>
      <p:sp>
        <p:nvSpPr>
          <p:cNvPr id="98" name="Google Shape;98;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sz="1700"/>
              <a:t>2</a:t>
            </a:fld>
            <a:endParaRPr sz="1700"/>
          </a:p>
        </p:txBody>
      </p:sp>
      <p:sp>
        <p:nvSpPr>
          <p:cNvPr id="3" name="Text Placeholder 2">
            <a:extLst>
              <a:ext uri="{FF2B5EF4-FFF2-40B4-BE49-F238E27FC236}">
                <a16:creationId xmlns:a16="http://schemas.microsoft.com/office/drawing/2014/main" id="{7A7B39C2-BC67-347F-7131-22CFD73FD449}"/>
              </a:ext>
            </a:extLst>
          </p:cNvPr>
          <p:cNvSpPr>
            <a:spLocks noGrp="1"/>
          </p:cNvSpPr>
          <p:nvPr>
            <p:ph type="body" idx="1"/>
          </p:nvPr>
        </p:nvSpPr>
        <p:spPr>
          <a:xfrm>
            <a:off x="729449" y="1271239"/>
            <a:ext cx="7909029" cy="3657600"/>
          </a:xfrm>
        </p:spPr>
        <p:txBody>
          <a:bodyPr>
            <a:noAutofit/>
          </a:bodyPr>
          <a:lstStyle/>
          <a:p>
            <a:pPr algn="just">
              <a:buFont typeface="Wingdings" panose="05000000000000000000" pitchFamily="2" charset="2"/>
              <a:buChar char="q"/>
            </a:pPr>
            <a:r>
              <a:rPr lang="en-US" sz="1400">
                <a:solidFill>
                  <a:srgbClr val="000000"/>
                </a:solidFill>
                <a:latin typeface="+mj-lt"/>
                <a:cs typeface="Times New Roman" panose="02020603050405020304" pitchFamily="18" charset="0"/>
              </a:rPr>
              <a:t>Potato is one of the most used crops in the world and 2 ND most important crop in India. Our economy is largely affected by the production of potato. In India, potato is cultivated in almost all states and under very diverse </a:t>
            </a:r>
            <a:r>
              <a:rPr lang="en-US" sz="1400" err="1">
                <a:solidFill>
                  <a:srgbClr val="000000"/>
                </a:solidFill>
                <a:latin typeface="+mj-lt"/>
                <a:cs typeface="Times New Roman" panose="02020603050405020304" pitchFamily="18" charset="0"/>
              </a:rPr>
              <a:t>Agro</a:t>
            </a:r>
            <a:r>
              <a:rPr lang="en-US" sz="1400">
                <a:solidFill>
                  <a:srgbClr val="000000"/>
                </a:solidFill>
                <a:latin typeface="+mj-lt"/>
                <a:cs typeface="Times New Roman" panose="02020603050405020304" pitchFamily="18" charset="0"/>
              </a:rPr>
              <a:t> climate conditions. </a:t>
            </a:r>
          </a:p>
          <a:p>
            <a:pPr marL="146050" indent="0" algn="just">
              <a:buNone/>
            </a:pPr>
            <a:endParaRPr lang="en-US" sz="1400">
              <a:solidFill>
                <a:srgbClr val="000000"/>
              </a:solidFill>
              <a:latin typeface="+mj-lt"/>
              <a:cs typeface="Times New Roman" panose="02020603050405020304" pitchFamily="18" charset="0"/>
            </a:endParaRPr>
          </a:p>
          <a:p>
            <a:pPr algn="just">
              <a:buFont typeface="Wingdings" panose="05000000000000000000" pitchFamily="2" charset="2"/>
              <a:buChar char="q"/>
            </a:pPr>
            <a:r>
              <a:rPr lang="en-US" sz="1400">
                <a:solidFill>
                  <a:srgbClr val="000000"/>
                </a:solidFill>
                <a:latin typeface="+mj-lt"/>
                <a:cs typeface="Times New Roman" panose="02020603050405020304" pitchFamily="18" charset="0"/>
              </a:rPr>
              <a:t>About 85 per cent of potatoes are cultivated in Indo-Gangetic plains of North India. The states of Uttar Pradesh, West Bengal, Punjab, Bihar, and Gujarat accounted for more than 80 per cent share in total production. But its production is hampered due to different diseases of potato leaves. </a:t>
            </a:r>
          </a:p>
          <a:p>
            <a:pPr algn="just">
              <a:buFont typeface="Wingdings" panose="05000000000000000000" pitchFamily="2" charset="2"/>
              <a:buChar char="q"/>
            </a:pPr>
            <a:endParaRPr lang="en-US" sz="1400">
              <a:solidFill>
                <a:srgbClr val="000000"/>
              </a:solidFill>
              <a:latin typeface="+mj-lt"/>
              <a:cs typeface="Times New Roman" panose="02020603050405020304" pitchFamily="18" charset="0"/>
            </a:endParaRPr>
          </a:p>
          <a:p>
            <a:pPr algn="just">
              <a:buFont typeface="Wingdings" panose="05000000000000000000" pitchFamily="2" charset="2"/>
              <a:buChar char="q"/>
            </a:pPr>
            <a:r>
              <a:rPr lang="en-US" sz="1400">
                <a:solidFill>
                  <a:srgbClr val="000000"/>
                </a:solidFill>
                <a:latin typeface="+mj-lt"/>
                <a:cs typeface="Times New Roman" panose="02020603050405020304" pitchFamily="18" charset="0"/>
              </a:rPr>
              <a:t>These diseases decrease production and increase the price of potatoes. Our objective is to develop an automated system which will predict the potato disease and helps farmers to take necessary steps. In this work, we implemented a model based on Convolutional Neural Network (CNN) which provides 98.33% accurate result in predicting different diseases of potatoes.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948" y="631131"/>
            <a:ext cx="7688700" cy="535200"/>
          </a:xfrm>
        </p:spPr>
        <p:txBody>
          <a:bodyPr>
            <a:normAutofit fontScale="90000"/>
          </a:bodyPr>
          <a:lstStyle/>
          <a:p>
            <a:r>
              <a:rPr lang="en">
                <a:latin typeface="+mj-lt"/>
              </a:rPr>
              <a:t>REFERENCES</a:t>
            </a:r>
            <a:endParaRPr lang="en-IN">
              <a:latin typeface="+mj-lt"/>
            </a:endParaRPr>
          </a:p>
        </p:txBody>
      </p:sp>
      <p:sp>
        <p:nvSpPr>
          <p:cNvPr id="3" name="Text Placeholder 2"/>
          <p:cNvSpPr>
            <a:spLocks noGrp="1"/>
          </p:cNvSpPr>
          <p:nvPr>
            <p:ph type="body" idx="1"/>
          </p:nvPr>
        </p:nvSpPr>
        <p:spPr>
          <a:xfrm>
            <a:off x="170985" y="1528859"/>
            <a:ext cx="8846635" cy="3364609"/>
          </a:xfrm>
        </p:spPr>
        <p:txBody>
          <a:bodyPr>
            <a:noAutofit/>
          </a:bodyPr>
          <a:lstStyle/>
          <a:p>
            <a:pPr marL="342900" lvl="0" indent="-342900">
              <a:lnSpc>
                <a:spcPct val="150000"/>
              </a:lnSpc>
              <a:buSzPts val="1400"/>
              <a:buFont typeface="Wingdings" panose="05000000000000000000" pitchFamily="2" charset="2"/>
              <a:buChar char="§"/>
            </a:pPr>
            <a:r>
              <a:rPr lang="en-IN" sz="1400">
                <a:solidFill>
                  <a:schemeClr val="bg2"/>
                </a:solidFill>
                <a:effectLst/>
                <a:latin typeface="+mj-lt"/>
                <a:ea typeface="Calibri" panose="020F0502020204030204" pitchFamily="34" charset="0"/>
                <a:cs typeface="Times New Roman" panose="02020603050405020304" pitchFamily="18" charset="0"/>
              </a:rPr>
              <a:t>Lightweight Model for Leaf Classification and Disease Detection using TensorFlow Richard </a:t>
            </a:r>
            <a:r>
              <a:rPr lang="en-IN" sz="1400" err="1">
                <a:solidFill>
                  <a:schemeClr val="bg2"/>
                </a:solidFill>
                <a:effectLst/>
                <a:latin typeface="+mj-lt"/>
                <a:ea typeface="Calibri" panose="020F0502020204030204" pitchFamily="34" charset="0"/>
                <a:cs typeface="Times New Roman" panose="02020603050405020304" pitchFamily="18" charset="0"/>
              </a:rPr>
              <a:t>Hortizuela</a:t>
            </a:r>
            <a:r>
              <a:rPr lang="en-IN" sz="1400">
                <a:solidFill>
                  <a:schemeClr val="bg2"/>
                </a:solidFill>
                <a:effectLst/>
                <a:latin typeface="+mj-lt"/>
                <a:ea typeface="Calibri" panose="020F0502020204030204" pitchFamily="34" charset="0"/>
                <a:cs typeface="Times New Roman" panose="02020603050405020304" pitchFamily="18" charset="0"/>
              </a:rPr>
              <a:t> School of Advanced Studies Saint Louis University Baguio City, Philippines </a:t>
            </a:r>
            <a:r>
              <a:rPr lang="en-IN" sz="1400" u="sng">
                <a:solidFill>
                  <a:schemeClr val="bg2"/>
                </a:solidFill>
                <a:effectLst/>
                <a:latin typeface="+mj-lt"/>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2206385@slu.edu.ph</a:t>
            </a:r>
            <a:endParaRPr lang="en-IN" sz="1400" u="sng">
              <a:solidFill>
                <a:schemeClr val="bg2"/>
              </a:solidFill>
              <a:effectLst/>
              <a:latin typeface="+mj-lt"/>
              <a:ea typeface="Calibri" panose="020F0502020204030204" pitchFamily="34" charset="0"/>
              <a:cs typeface="Times New Roman" panose="02020603050405020304" pitchFamily="18" charset="0"/>
            </a:endParaRPr>
          </a:p>
          <a:p>
            <a:pPr marL="0" lvl="0" indent="0">
              <a:lnSpc>
                <a:spcPct val="150000"/>
              </a:lnSpc>
              <a:buSzPts val="1400"/>
              <a:buNone/>
            </a:pPr>
            <a:endParaRPr lang="en-IN" sz="1400">
              <a:solidFill>
                <a:schemeClr val="bg2"/>
              </a:solidFill>
              <a:effectLst/>
              <a:latin typeface="+mj-lt"/>
              <a:ea typeface="Calibri" panose="020F0502020204030204" pitchFamily="34" charset="0"/>
              <a:cs typeface="Times New Roman" panose="02020603050405020304" pitchFamily="18" charset="0"/>
            </a:endParaRPr>
          </a:p>
          <a:p>
            <a:pPr marL="342900" lvl="0" indent="-342900">
              <a:lnSpc>
                <a:spcPct val="150000"/>
              </a:lnSpc>
              <a:buSzPts val="1400"/>
              <a:buFont typeface="Wingdings" panose="05000000000000000000" pitchFamily="2" charset="2"/>
              <a:buChar char="§"/>
            </a:pPr>
            <a:r>
              <a:rPr lang="en-IN" sz="1400">
                <a:solidFill>
                  <a:schemeClr val="bg2"/>
                </a:solidFill>
                <a:effectLst/>
                <a:latin typeface="+mj-lt"/>
                <a:ea typeface="Calibri" panose="020F0502020204030204" pitchFamily="34" charset="0"/>
                <a:cs typeface="Times New Roman" panose="02020603050405020304" pitchFamily="18" charset="0"/>
              </a:rPr>
              <a:t>Plant Disease Detection Using CNN 1Sumit Kumar, 2Veerendra Chaudhary, 3Ms. </a:t>
            </a:r>
            <a:r>
              <a:rPr lang="en-IN" sz="1400" err="1">
                <a:solidFill>
                  <a:schemeClr val="bg2"/>
                </a:solidFill>
                <a:effectLst/>
                <a:latin typeface="+mj-lt"/>
                <a:ea typeface="Calibri" panose="020F0502020204030204" pitchFamily="34" charset="0"/>
                <a:cs typeface="Times New Roman" panose="02020603050405020304" pitchFamily="18" charset="0"/>
              </a:rPr>
              <a:t>Supriya</a:t>
            </a:r>
            <a:r>
              <a:rPr lang="en-IN" sz="1400">
                <a:solidFill>
                  <a:schemeClr val="bg2"/>
                </a:solidFill>
                <a:effectLst/>
                <a:latin typeface="+mj-lt"/>
                <a:ea typeface="Calibri" panose="020F0502020204030204" pitchFamily="34" charset="0"/>
                <a:cs typeface="Times New Roman" panose="02020603050405020304" pitchFamily="18" charset="0"/>
              </a:rPr>
              <a:t> </a:t>
            </a:r>
            <a:r>
              <a:rPr lang="en-IN" sz="1400" err="1">
                <a:solidFill>
                  <a:schemeClr val="bg2"/>
                </a:solidFill>
                <a:effectLst/>
                <a:latin typeface="+mj-lt"/>
                <a:ea typeface="Calibri" panose="020F0502020204030204" pitchFamily="34" charset="0"/>
                <a:cs typeface="Times New Roman" panose="02020603050405020304" pitchFamily="18" charset="0"/>
              </a:rPr>
              <a:t>Khaitan</a:t>
            </a:r>
            <a:r>
              <a:rPr lang="en-IN" sz="1400">
                <a:solidFill>
                  <a:schemeClr val="bg2"/>
                </a:solidFill>
                <a:effectLst/>
                <a:latin typeface="+mj-lt"/>
                <a:ea typeface="Calibri" panose="020F0502020204030204" pitchFamily="34" charset="0"/>
                <a:cs typeface="Times New Roman" panose="02020603050405020304" pitchFamily="18" charset="0"/>
              </a:rPr>
              <a:t> Chandra 1,2,3Dept. of Computer Science and Engineering, </a:t>
            </a:r>
            <a:r>
              <a:rPr lang="en-IN" sz="1400" err="1">
                <a:solidFill>
                  <a:schemeClr val="bg2"/>
                </a:solidFill>
                <a:effectLst/>
                <a:latin typeface="+mj-lt"/>
                <a:ea typeface="Calibri" panose="020F0502020204030204" pitchFamily="34" charset="0"/>
                <a:cs typeface="Times New Roman" panose="02020603050405020304" pitchFamily="18" charset="0"/>
              </a:rPr>
              <a:t>Glagotias</a:t>
            </a:r>
            <a:r>
              <a:rPr lang="en-IN" sz="1400">
                <a:solidFill>
                  <a:schemeClr val="bg2"/>
                </a:solidFill>
                <a:effectLst/>
                <a:latin typeface="+mj-lt"/>
                <a:ea typeface="Calibri" panose="020F0502020204030204" pitchFamily="34" charset="0"/>
                <a:cs typeface="Times New Roman" panose="02020603050405020304" pitchFamily="18" charset="0"/>
              </a:rPr>
              <a:t> University, India, Uttar Pradesh</a:t>
            </a:r>
          </a:p>
          <a:p>
            <a:pPr marL="0" lvl="0" indent="0">
              <a:lnSpc>
                <a:spcPct val="150000"/>
              </a:lnSpc>
              <a:buSzPts val="1400"/>
              <a:buNone/>
            </a:pPr>
            <a:endParaRPr lang="en-IN" sz="1400">
              <a:solidFill>
                <a:schemeClr val="bg2"/>
              </a:solidFill>
              <a:effectLst/>
              <a:latin typeface="+mj-lt"/>
              <a:ea typeface="Calibri" panose="020F0502020204030204" pitchFamily="34" charset="0"/>
              <a:cs typeface="Times New Roman" panose="02020603050405020304" pitchFamily="18" charset="0"/>
            </a:endParaRPr>
          </a:p>
          <a:p>
            <a:pPr marL="342900" lvl="0" indent="-342900">
              <a:lnSpc>
                <a:spcPct val="150000"/>
              </a:lnSpc>
              <a:buSzPts val="1400"/>
              <a:buFont typeface="Wingdings" panose="05000000000000000000" pitchFamily="2" charset="2"/>
              <a:buChar char="§"/>
            </a:pPr>
            <a:r>
              <a:rPr lang="en-IN" sz="1400">
                <a:solidFill>
                  <a:schemeClr val="bg2"/>
                </a:solidFill>
                <a:effectLst/>
                <a:latin typeface="+mj-lt"/>
                <a:ea typeface="Calibri" panose="020F0502020204030204" pitchFamily="34" charset="0"/>
                <a:cs typeface="Times New Roman" panose="02020603050405020304" pitchFamily="18" charset="0"/>
              </a:rPr>
              <a:t>Plant Leaf Disease Detection and Classification using Image Processing Author(s): *1 Yin Min </a:t>
            </a:r>
            <a:r>
              <a:rPr lang="en-IN" sz="1400" err="1">
                <a:solidFill>
                  <a:schemeClr val="bg2"/>
                </a:solidFill>
                <a:effectLst/>
                <a:latin typeface="+mj-lt"/>
                <a:ea typeface="Calibri" panose="020F0502020204030204" pitchFamily="34" charset="0"/>
                <a:cs typeface="Times New Roman" panose="02020603050405020304" pitchFamily="18" charset="0"/>
              </a:rPr>
              <a:t>Oo</a:t>
            </a:r>
            <a:r>
              <a:rPr lang="en-IN" sz="1400">
                <a:solidFill>
                  <a:schemeClr val="bg2"/>
                </a:solidFill>
                <a:effectLst/>
                <a:latin typeface="+mj-lt"/>
                <a:ea typeface="Calibri" panose="020F0502020204030204" pitchFamily="34" charset="0"/>
                <a:cs typeface="Times New Roman" panose="02020603050405020304" pitchFamily="18" charset="0"/>
              </a:rPr>
              <a:t>, 2Nay Chi Htun, Affiliation(s): 1 Department of Information Technology, Pyay Technological University 2Department of Information Technology, Pyay Technological University *Corresponding Author: </a:t>
            </a:r>
            <a:r>
              <a:rPr lang="en-IN" sz="1400" u="sng">
                <a:solidFill>
                  <a:schemeClr val="bg2"/>
                </a:solidFill>
                <a:effectLst/>
                <a:latin typeface="+mj-lt"/>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yinminoo.it.85@gmail.com</a:t>
            </a:r>
            <a:r>
              <a:rPr lang="en-IN" sz="1400">
                <a:solidFill>
                  <a:schemeClr val="bg2"/>
                </a:solidFill>
                <a:effectLst/>
                <a:latin typeface="+mj-lt"/>
                <a:ea typeface="Calibri" panose="020F0502020204030204" pitchFamily="34" charset="0"/>
                <a:cs typeface="Times New Roman" panose="02020603050405020304" pitchFamily="18" charset="0"/>
              </a:rPr>
              <a:t>,</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28971851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8F0CC3-CC31-8C38-86F8-4C5548256B70}"/>
              </a:ext>
            </a:extLst>
          </p:cNvPr>
          <p:cNvSpPr>
            <a:spLocks noGrp="1"/>
          </p:cNvSpPr>
          <p:nvPr>
            <p:ph type="body" idx="1"/>
          </p:nvPr>
        </p:nvSpPr>
        <p:spPr>
          <a:xfrm>
            <a:off x="729450" y="1286108"/>
            <a:ext cx="7688700" cy="3053868"/>
          </a:xfrm>
        </p:spPr>
        <p:txBody>
          <a:bodyPr/>
          <a:lstStyle/>
          <a:p>
            <a:pPr marL="146050" indent="0">
              <a:buNone/>
            </a:pPr>
            <a:endParaRPr lang="en-US" dirty="0"/>
          </a:p>
          <a:p>
            <a:pPr marL="146050" indent="0">
              <a:buNone/>
            </a:pPr>
            <a:endParaRPr lang="en-US" dirty="0"/>
          </a:p>
          <a:p>
            <a:pPr marL="146050" indent="0">
              <a:buNone/>
            </a:pPr>
            <a:endParaRPr lang="en-US" dirty="0"/>
          </a:p>
          <a:p>
            <a:pPr marL="146050" indent="0">
              <a:buNone/>
            </a:pPr>
            <a:endParaRPr lang="en-US" dirty="0"/>
          </a:p>
          <a:p>
            <a:pPr marL="146050" indent="0">
              <a:buNone/>
            </a:pPr>
            <a:endParaRPr lang="en-US" dirty="0"/>
          </a:p>
          <a:p>
            <a:pPr marL="146050" indent="0" algn="ctr">
              <a:buNone/>
            </a:pPr>
            <a:r>
              <a:rPr lang="en-US" sz="4000" b="1" dirty="0">
                <a:solidFill>
                  <a:schemeClr val="bg2"/>
                </a:solidFill>
                <a:latin typeface="+mj-lt"/>
                <a:ea typeface="Raleway" panose="02000000000000000000" pitchFamily="2" charset="0"/>
              </a:rPr>
              <a:t>Thank You !!!</a:t>
            </a:r>
          </a:p>
        </p:txBody>
      </p:sp>
      <p:sp>
        <p:nvSpPr>
          <p:cNvPr id="4" name="Slide Number Placeholder 3">
            <a:extLst>
              <a:ext uri="{FF2B5EF4-FFF2-40B4-BE49-F238E27FC236}">
                <a16:creationId xmlns:a16="http://schemas.microsoft.com/office/drawing/2014/main" id="{8D4253BA-4162-5A28-1DFA-7EC6410E03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2906464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0266624-15A4-232B-96D4-94EB645C6277}"/>
              </a:ext>
            </a:extLst>
          </p:cNvPr>
          <p:cNvSpPr>
            <a:spLocks noGrp="1"/>
          </p:cNvSpPr>
          <p:nvPr>
            <p:ph type="body" idx="1"/>
          </p:nvPr>
        </p:nvSpPr>
        <p:spPr>
          <a:xfrm>
            <a:off x="729450" y="1293541"/>
            <a:ext cx="3983799" cy="3330498"/>
          </a:xfrm>
        </p:spPr>
        <p:txBody>
          <a:bodyPr>
            <a:normAutofit/>
          </a:bodyPr>
          <a:lstStyle/>
          <a:p>
            <a:pPr marL="146050" indent="0" algn="just">
              <a:buNone/>
            </a:pPr>
            <a:endParaRPr lang="en-US" sz="1400">
              <a:solidFill>
                <a:srgbClr val="000000"/>
              </a:solidFill>
              <a:latin typeface="+mj-lt"/>
              <a:cs typeface="Times New Roman" panose="02020603050405020304" pitchFamily="18" charset="0"/>
            </a:endParaRPr>
          </a:p>
          <a:p>
            <a:pPr algn="just">
              <a:buFont typeface="Wingdings" panose="05000000000000000000" pitchFamily="2" charset="2"/>
              <a:buChar char="q"/>
            </a:pPr>
            <a:r>
              <a:rPr lang="en-US" sz="1400">
                <a:solidFill>
                  <a:srgbClr val="000000"/>
                </a:solidFill>
                <a:latin typeface="+mj-lt"/>
                <a:cs typeface="Times New Roman" panose="02020603050405020304" pitchFamily="18" charset="0"/>
              </a:rPr>
              <a:t>This is the maximum accuracy gained for only potato disease prediction to the best of our understanding. The system is cost effective, less time consuming and provides an efficient way of predicting potato diseases from leaves. </a:t>
            </a:r>
          </a:p>
          <a:p>
            <a:pPr marL="146050" indent="0" algn="just">
              <a:buNone/>
            </a:pPr>
            <a:endParaRPr lang="en-US" sz="1400">
              <a:solidFill>
                <a:srgbClr val="000000"/>
              </a:solidFill>
              <a:latin typeface="+mj-lt"/>
              <a:cs typeface="Times New Roman" panose="02020603050405020304" pitchFamily="18" charset="0"/>
            </a:endParaRPr>
          </a:p>
          <a:p>
            <a:pPr algn="just">
              <a:buFont typeface="Wingdings" panose="05000000000000000000" pitchFamily="2" charset="2"/>
              <a:buChar char="q"/>
            </a:pPr>
            <a:r>
              <a:rPr lang="en-US" sz="1400">
                <a:solidFill>
                  <a:srgbClr val="000000"/>
                </a:solidFill>
                <a:latin typeface="+mj-lt"/>
                <a:cs typeface="Times New Roman" panose="02020603050405020304" pitchFamily="18" charset="0"/>
              </a:rPr>
              <a:t>This will help the farmers and lead our country towards a digital agricultural system. </a:t>
            </a:r>
          </a:p>
        </p:txBody>
      </p:sp>
      <p:sp>
        <p:nvSpPr>
          <p:cNvPr id="4" name="Slide Number Placeholder 3">
            <a:extLst>
              <a:ext uri="{FF2B5EF4-FFF2-40B4-BE49-F238E27FC236}">
                <a16:creationId xmlns:a16="http://schemas.microsoft.com/office/drawing/2014/main" id="{B0EB5062-165E-40B1-6EA2-599FA80DC8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pic>
        <p:nvPicPr>
          <p:cNvPr id="1026" name="Picture 2" descr="Plantix: How an AgriTech start-up is helping Indian farmers fight crop  diseases | GINSEP">
            <a:extLst>
              <a:ext uri="{FF2B5EF4-FFF2-40B4-BE49-F238E27FC236}">
                <a16:creationId xmlns:a16="http://schemas.microsoft.com/office/drawing/2014/main" id="{436ED849-E94F-6788-4159-A5EBED3988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7980" y="1494263"/>
            <a:ext cx="3106570" cy="2988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9247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564D9-4824-A0FF-B85E-E41B1F9B9F10}"/>
              </a:ext>
            </a:extLst>
          </p:cNvPr>
          <p:cNvSpPr>
            <a:spLocks noGrp="1"/>
          </p:cNvSpPr>
          <p:nvPr>
            <p:ph type="title"/>
          </p:nvPr>
        </p:nvSpPr>
        <p:spPr>
          <a:xfrm>
            <a:off x="729450" y="683940"/>
            <a:ext cx="7688700" cy="512957"/>
          </a:xfrm>
        </p:spPr>
        <p:txBody>
          <a:bodyPr>
            <a:normAutofit fontScale="90000"/>
          </a:bodyPr>
          <a:lstStyle/>
          <a:p>
            <a:r>
              <a:rPr lang="en-US">
                <a:latin typeface="+mj-lt"/>
              </a:rPr>
              <a:t>PROPOSED PROBLEM </a:t>
            </a:r>
            <a:endParaRPr lang="en-IN">
              <a:latin typeface="+mj-lt"/>
            </a:endParaRPr>
          </a:p>
        </p:txBody>
      </p:sp>
      <p:sp>
        <p:nvSpPr>
          <p:cNvPr id="3" name="Text Placeholder 2">
            <a:extLst>
              <a:ext uri="{FF2B5EF4-FFF2-40B4-BE49-F238E27FC236}">
                <a16:creationId xmlns:a16="http://schemas.microsoft.com/office/drawing/2014/main" id="{3EC0A58E-241A-44C5-29C4-EC765B56A1F8}"/>
              </a:ext>
            </a:extLst>
          </p:cNvPr>
          <p:cNvSpPr>
            <a:spLocks noGrp="1"/>
          </p:cNvSpPr>
          <p:nvPr>
            <p:ph type="body" idx="1"/>
          </p:nvPr>
        </p:nvSpPr>
        <p:spPr>
          <a:xfrm>
            <a:off x="729450" y="1528860"/>
            <a:ext cx="7688700" cy="2930700"/>
          </a:xfrm>
        </p:spPr>
        <p:txBody>
          <a:bodyPr>
            <a:noAutofit/>
          </a:bodyPr>
          <a:lstStyle/>
          <a:p>
            <a:pPr>
              <a:buFont typeface="Wingdings" panose="05000000000000000000" pitchFamily="2" charset="2"/>
              <a:buChar char="q"/>
            </a:pPr>
            <a:r>
              <a:rPr lang="en-US" sz="1400">
                <a:solidFill>
                  <a:srgbClr val="000000"/>
                </a:solidFill>
                <a:latin typeface="+mj-lt"/>
              </a:rPr>
              <a:t>The Farmers who grow potatoes suffer from serious financial standpoint losses each year which cause several diseases that affect potato plants. </a:t>
            </a:r>
          </a:p>
          <a:p>
            <a:pPr marL="146050" indent="0">
              <a:buNone/>
            </a:pPr>
            <a:endParaRPr lang="en-US" sz="1400">
              <a:solidFill>
                <a:srgbClr val="000000"/>
              </a:solidFill>
              <a:latin typeface="+mj-lt"/>
            </a:endParaRPr>
          </a:p>
          <a:p>
            <a:pPr>
              <a:buFont typeface="Wingdings" panose="05000000000000000000" pitchFamily="2" charset="2"/>
              <a:buChar char="q"/>
            </a:pPr>
            <a:r>
              <a:rPr lang="en-US" sz="1400">
                <a:solidFill>
                  <a:srgbClr val="000000"/>
                </a:solidFill>
                <a:latin typeface="+mj-lt"/>
              </a:rPr>
              <a:t>To suffice the demand for food, at least 70 % increase from the present global yield must be produced. The presence of plant diseases imposes great challenges for farmers to meet the demand.</a:t>
            </a:r>
          </a:p>
          <a:p>
            <a:pPr marL="146050" indent="0">
              <a:buNone/>
            </a:pPr>
            <a:endParaRPr lang="en-US" sz="1400">
              <a:solidFill>
                <a:srgbClr val="000000"/>
              </a:solidFill>
              <a:latin typeface="+mj-lt"/>
            </a:endParaRPr>
          </a:p>
          <a:p>
            <a:pPr>
              <a:buFont typeface="Wingdings" panose="05000000000000000000" pitchFamily="2" charset="2"/>
              <a:buChar char="q"/>
            </a:pPr>
            <a:r>
              <a:rPr lang="en-US" sz="1400">
                <a:solidFill>
                  <a:srgbClr val="000000"/>
                </a:solidFill>
                <a:latin typeface="+mj-lt"/>
              </a:rPr>
              <a:t> The diseases Early Blight and Late Blight are the most frequent. Early blight is caused by fungus and late blight is caused by specific micro-organisms and if farmers detect this disease early and apply appropriate treatment then it can save a lot of waste and prevent economical loss. </a:t>
            </a:r>
            <a:endParaRPr lang="en-IN" sz="1400">
              <a:solidFill>
                <a:srgbClr val="000000"/>
              </a:solidFill>
              <a:latin typeface="+mj-lt"/>
              <a:cs typeface="Times New Roman" panose="02020603050405020304" pitchFamily="18" charset="0"/>
            </a:endParaRPr>
          </a:p>
        </p:txBody>
      </p:sp>
      <p:sp>
        <p:nvSpPr>
          <p:cNvPr id="4" name="Slide Number Placeholder 3">
            <a:extLst>
              <a:ext uri="{FF2B5EF4-FFF2-40B4-BE49-F238E27FC236}">
                <a16:creationId xmlns:a16="http://schemas.microsoft.com/office/drawing/2014/main" id="{2CD331CD-ED86-56FA-6103-00B10FD43AC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3126481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66EFCA-55F5-B551-2233-F7CA72ADC413}"/>
              </a:ext>
            </a:extLst>
          </p:cNvPr>
          <p:cNvSpPr>
            <a:spLocks noGrp="1"/>
          </p:cNvSpPr>
          <p:nvPr>
            <p:ph type="body" idx="1"/>
          </p:nvPr>
        </p:nvSpPr>
        <p:spPr>
          <a:xfrm>
            <a:off x="4572000" y="1152293"/>
            <a:ext cx="4244898" cy="3679902"/>
          </a:xfrm>
        </p:spPr>
        <p:txBody>
          <a:bodyPr>
            <a:normAutofit/>
          </a:bodyPr>
          <a:lstStyle/>
          <a:p>
            <a:pPr>
              <a:buFont typeface="Wingdings" panose="05000000000000000000" pitchFamily="2" charset="2"/>
              <a:buChar char="q"/>
            </a:pPr>
            <a:r>
              <a:rPr lang="en-US" sz="1400">
                <a:solidFill>
                  <a:srgbClr val="000000"/>
                </a:solidFill>
                <a:latin typeface="+mj-lt"/>
              </a:rPr>
              <a:t>The treatments for early blight and late blight are a little different so it’s important that you accurately identify what kind of disease is there in that potato plant. Behind the scenes, we are going to use Convolutional Neural Network – Deep Learning to diagnose plant diseases. </a:t>
            </a:r>
          </a:p>
          <a:p>
            <a:pPr marL="146050" indent="0">
              <a:buNone/>
            </a:pPr>
            <a:endParaRPr lang="en-US" sz="1400">
              <a:solidFill>
                <a:srgbClr val="000000"/>
              </a:solidFill>
              <a:latin typeface="+mj-lt"/>
            </a:endParaRPr>
          </a:p>
          <a:p>
            <a:pPr>
              <a:buFont typeface="Wingdings" panose="05000000000000000000" pitchFamily="2" charset="2"/>
              <a:buChar char="q"/>
            </a:pPr>
            <a:r>
              <a:rPr lang="en-US" sz="1400">
                <a:solidFill>
                  <a:srgbClr val="000000"/>
                </a:solidFill>
                <a:latin typeface="+mj-lt"/>
              </a:rPr>
              <a:t>Here, we’ll develop an end-to-end Deep Learning project in the field of agriculture. We will create a simple Image Classification Model that will categorize Potato Leaf Disease using a simple and classic Convolutional Neural Network Architecture.</a:t>
            </a:r>
            <a:endParaRPr lang="en-IN" sz="1400">
              <a:solidFill>
                <a:srgbClr val="000000"/>
              </a:solidFill>
              <a:latin typeface="+mj-lt"/>
            </a:endParaRPr>
          </a:p>
        </p:txBody>
      </p:sp>
      <p:sp>
        <p:nvSpPr>
          <p:cNvPr id="4" name="Slide Number Placeholder 3">
            <a:extLst>
              <a:ext uri="{FF2B5EF4-FFF2-40B4-BE49-F238E27FC236}">
                <a16:creationId xmlns:a16="http://schemas.microsoft.com/office/drawing/2014/main" id="{2565A062-EB0A-5831-96D3-7903A4FD04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pic>
        <p:nvPicPr>
          <p:cNvPr id="2050" name="Picture 2" descr="With Potato Fetching Just Rs 4/Kg, UP Farmers Throw Their Crops Outside CM  Yogi's Residence">
            <a:extLst>
              <a:ext uri="{FF2B5EF4-FFF2-40B4-BE49-F238E27FC236}">
                <a16:creationId xmlns:a16="http://schemas.microsoft.com/office/drawing/2014/main" id="{05F2754E-C5E5-B6E6-80B7-F2599BF71A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443" y="1464527"/>
            <a:ext cx="4244898" cy="3219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373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B372-B8AE-EAA1-0773-AF5EFB06A9C1}"/>
              </a:ext>
            </a:extLst>
          </p:cNvPr>
          <p:cNvSpPr>
            <a:spLocks noGrp="1"/>
          </p:cNvSpPr>
          <p:nvPr>
            <p:ph type="title"/>
          </p:nvPr>
        </p:nvSpPr>
        <p:spPr>
          <a:xfrm>
            <a:off x="729450" y="646771"/>
            <a:ext cx="3076833" cy="535259"/>
          </a:xfrm>
        </p:spPr>
        <p:txBody>
          <a:bodyPr>
            <a:normAutofit fontScale="90000"/>
          </a:bodyPr>
          <a:lstStyle/>
          <a:p>
            <a:r>
              <a:rPr lang="en-IN"/>
              <a:t>AIM AND SCOPE</a:t>
            </a:r>
          </a:p>
        </p:txBody>
      </p:sp>
      <p:sp>
        <p:nvSpPr>
          <p:cNvPr id="3" name="Text Placeholder 2">
            <a:extLst>
              <a:ext uri="{FF2B5EF4-FFF2-40B4-BE49-F238E27FC236}">
                <a16:creationId xmlns:a16="http://schemas.microsoft.com/office/drawing/2014/main" id="{AE5E8EFD-6CEA-57AC-E5F0-93F53DDF2BDE}"/>
              </a:ext>
            </a:extLst>
          </p:cNvPr>
          <p:cNvSpPr>
            <a:spLocks noGrp="1"/>
          </p:cNvSpPr>
          <p:nvPr>
            <p:ph type="body" idx="1"/>
          </p:nvPr>
        </p:nvSpPr>
        <p:spPr>
          <a:xfrm>
            <a:off x="729324" y="1300976"/>
            <a:ext cx="4429973" cy="3590692"/>
          </a:xfrm>
        </p:spPr>
        <p:txBody>
          <a:bodyPr>
            <a:normAutofit fontScale="92500" lnSpcReduction="20000"/>
          </a:bodyPr>
          <a:lstStyle/>
          <a:p>
            <a:pPr>
              <a:buFont typeface="Wingdings" panose="05000000000000000000" pitchFamily="2" charset="2"/>
              <a:buChar char="q"/>
            </a:pPr>
            <a:r>
              <a:rPr lang="en-US">
                <a:solidFill>
                  <a:srgbClr val="000000"/>
                </a:solidFill>
                <a:latin typeface="+mj-lt"/>
              </a:rPr>
              <a:t>Aim of this project is to develop an automated system which will predict the potato disease and helps farmers to take necessary steps.</a:t>
            </a:r>
          </a:p>
          <a:p>
            <a:pPr marL="146050" indent="0">
              <a:buNone/>
            </a:pPr>
            <a:endParaRPr lang="en-US">
              <a:solidFill>
                <a:srgbClr val="000000"/>
              </a:solidFill>
              <a:latin typeface="+mj-lt"/>
            </a:endParaRPr>
          </a:p>
          <a:p>
            <a:pPr>
              <a:buFont typeface="Wingdings" panose="05000000000000000000" pitchFamily="2" charset="2"/>
              <a:buChar char="q"/>
            </a:pPr>
            <a:r>
              <a:rPr lang="en-US">
                <a:solidFill>
                  <a:srgbClr val="000000"/>
                </a:solidFill>
                <a:latin typeface="+mj-lt"/>
              </a:rPr>
              <a:t> In this work, we implemented a model based on Convolutional Neural Network (CNN) which provides 98.33% accurate result in predicting different diseases of potatoes. </a:t>
            </a:r>
          </a:p>
          <a:p>
            <a:pPr marL="146050" indent="0">
              <a:buNone/>
            </a:pPr>
            <a:endParaRPr lang="en-US">
              <a:solidFill>
                <a:srgbClr val="000000"/>
              </a:solidFill>
              <a:latin typeface="+mj-lt"/>
            </a:endParaRPr>
          </a:p>
          <a:p>
            <a:pPr>
              <a:buFont typeface="Wingdings" panose="05000000000000000000" pitchFamily="2" charset="2"/>
              <a:buChar char="q"/>
            </a:pPr>
            <a:r>
              <a:rPr lang="en-US">
                <a:solidFill>
                  <a:srgbClr val="000000"/>
                </a:solidFill>
                <a:latin typeface="+mj-lt"/>
              </a:rPr>
              <a:t>Now a days it is very important to detect disease in a plant in the budding stage so that productivity and quality of the yield can be upgraded. Since disease detection needs a lot of expertise so it would be very beneficial if we could implement this system on the website in which farmers can click a picture of the leaf and send it to the server.</a:t>
            </a:r>
          </a:p>
          <a:p>
            <a:pPr marL="146050" indent="0">
              <a:buNone/>
            </a:pPr>
            <a:endParaRPr lang="en-US">
              <a:solidFill>
                <a:srgbClr val="000000"/>
              </a:solidFill>
              <a:latin typeface="+mj-lt"/>
            </a:endParaRPr>
          </a:p>
          <a:p>
            <a:pPr>
              <a:buFont typeface="Wingdings" panose="05000000000000000000" pitchFamily="2" charset="2"/>
              <a:buChar char="q"/>
            </a:pPr>
            <a:r>
              <a:rPr lang="en-US">
                <a:solidFill>
                  <a:srgbClr val="000000"/>
                </a:solidFill>
                <a:latin typeface="+mj-lt"/>
              </a:rPr>
              <a:t>The server will automatically identify and classify the type of disease and send results back to the website. </a:t>
            </a:r>
            <a:endParaRPr lang="en-IN">
              <a:solidFill>
                <a:srgbClr val="000000"/>
              </a:solidFill>
              <a:latin typeface="+mj-lt"/>
            </a:endParaRPr>
          </a:p>
        </p:txBody>
      </p:sp>
      <p:sp>
        <p:nvSpPr>
          <p:cNvPr id="5" name="Slide Number Placeholder 4">
            <a:extLst>
              <a:ext uri="{FF2B5EF4-FFF2-40B4-BE49-F238E27FC236}">
                <a16:creationId xmlns:a16="http://schemas.microsoft.com/office/drawing/2014/main" id="{3DE3CD88-81CB-8013-DE15-B185895CD1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pic>
        <p:nvPicPr>
          <p:cNvPr id="7" name="Picture 6">
            <a:extLst>
              <a:ext uri="{FF2B5EF4-FFF2-40B4-BE49-F238E27FC236}">
                <a16:creationId xmlns:a16="http://schemas.microsoft.com/office/drawing/2014/main" id="{6348759D-1231-C9D0-1FCE-16CD373C88A9}"/>
              </a:ext>
            </a:extLst>
          </p:cNvPr>
          <p:cNvPicPr>
            <a:picLocks noChangeAspect="1"/>
          </p:cNvPicPr>
          <p:nvPr/>
        </p:nvPicPr>
        <p:blipFill>
          <a:blip r:embed="rId2"/>
          <a:stretch>
            <a:fillRect/>
          </a:stretch>
        </p:blipFill>
        <p:spPr>
          <a:xfrm>
            <a:off x="5293111" y="1419921"/>
            <a:ext cx="3694771" cy="3196683"/>
          </a:xfrm>
          <a:prstGeom prst="rect">
            <a:avLst/>
          </a:prstGeom>
        </p:spPr>
      </p:pic>
    </p:spTree>
    <p:extLst>
      <p:ext uri="{BB962C8B-B14F-4D97-AF65-F5344CB8AC3E}">
        <p14:creationId xmlns:p14="http://schemas.microsoft.com/office/powerpoint/2010/main" val="4069448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9450" y="589880"/>
            <a:ext cx="7688700" cy="535200"/>
          </a:xfrm>
        </p:spPr>
        <p:txBody>
          <a:bodyPr>
            <a:normAutofit fontScale="90000"/>
          </a:bodyPr>
          <a:lstStyle/>
          <a:p>
            <a:r>
              <a:rPr lang="en"/>
              <a:t>LITERATURE REVIEW</a:t>
            </a:r>
            <a:endParaRPr lang="en-IN"/>
          </a:p>
        </p:txBody>
      </p:sp>
      <p:sp>
        <p:nvSpPr>
          <p:cNvPr id="3" name="Text Placeholder 2"/>
          <p:cNvSpPr>
            <a:spLocks noGrp="1"/>
          </p:cNvSpPr>
          <p:nvPr>
            <p:ph type="body" idx="1"/>
          </p:nvPr>
        </p:nvSpPr>
        <p:spPr>
          <a:xfrm>
            <a:off x="729450" y="1322604"/>
            <a:ext cx="7688700" cy="2261100"/>
          </a:xfrm>
        </p:spPr>
        <p:txBody>
          <a:bodyPr/>
          <a:lstStyle/>
          <a:p>
            <a:pPr marL="146050" indent="0">
              <a:buNone/>
            </a:pPr>
            <a:endParaRPr lang="en-IN" sz="1400"/>
          </a:p>
          <a:p>
            <a:endParaRPr lang="en-IN"/>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graphicFrame>
        <p:nvGraphicFramePr>
          <p:cNvPr id="5" name="Table 4"/>
          <p:cNvGraphicFramePr>
            <a:graphicFrameLocks noGrp="1"/>
          </p:cNvGraphicFramePr>
          <p:nvPr>
            <p:extLst>
              <p:ext uri="{D42A27DB-BD31-4B8C-83A1-F6EECF244321}">
                <p14:modId xmlns:p14="http://schemas.microsoft.com/office/powerpoint/2010/main" val="3875920254"/>
              </p:ext>
            </p:extLst>
          </p:nvPr>
        </p:nvGraphicFramePr>
        <p:xfrm>
          <a:off x="208156" y="1241503"/>
          <a:ext cx="8645913" cy="3840950"/>
        </p:xfrm>
        <a:graphic>
          <a:graphicData uri="http://schemas.openxmlformats.org/drawingml/2006/table">
            <a:tbl>
              <a:tblPr firstRow="1" bandRow="1">
                <a:tableStyleId>{54CFCC16-F5C1-484F-8AAC-4B04E8B6F11C}</a:tableStyleId>
              </a:tblPr>
              <a:tblGrid>
                <a:gridCol w="2150261">
                  <a:extLst>
                    <a:ext uri="{9D8B030D-6E8A-4147-A177-3AD203B41FA5}">
                      <a16:colId xmlns:a16="http://schemas.microsoft.com/office/drawing/2014/main" val="20000"/>
                    </a:ext>
                  </a:extLst>
                </a:gridCol>
                <a:gridCol w="2160627">
                  <a:extLst>
                    <a:ext uri="{9D8B030D-6E8A-4147-A177-3AD203B41FA5}">
                      <a16:colId xmlns:a16="http://schemas.microsoft.com/office/drawing/2014/main" val="20001"/>
                    </a:ext>
                  </a:extLst>
                </a:gridCol>
                <a:gridCol w="2159119">
                  <a:extLst>
                    <a:ext uri="{9D8B030D-6E8A-4147-A177-3AD203B41FA5}">
                      <a16:colId xmlns:a16="http://schemas.microsoft.com/office/drawing/2014/main" val="20002"/>
                    </a:ext>
                  </a:extLst>
                </a:gridCol>
                <a:gridCol w="2175906">
                  <a:extLst>
                    <a:ext uri="{9D8B030D-6E8A-4147-A177-3AD203B41FA5}">
                      <a16:colId xmlns:a16="http://schemas.microsoft.com/office/drawing/2014/main" val="20003"/>
                    </a:ext>
                  </a:extLst>
                </a:gridCol>
              </a:tblGrid>
              <a:tr h="444805">
                <a:tc>
                  <a:txBody>
                    <a:bodyPr/>
                    <a:lstStyle/>
                    <a:p>
                      <a:pPr marL="0" marR="0" lvl="0" indent="0" algn="ctr" rtl="0">
                        <a:lnSpc>
                          <a:spcPct val="100000"/>
                        </a:lnSpc>
                        <a:spcBef>
                          <a:spcPts val="0"/>
                        </a:spcBef>
                        <a:spcAft>
                          <a:spcPts val="0"/>
                        </a:spcAft>
                        <a:buClr>
                          <a:srgbClr val="000000"/>
                        </a:buClr>
                        <a:buSzPts val="1300"/>
                        <a:buFont typeface="Arial"/>
                        <a:buNone/>
                      </a:pPr>
                      <a:r>
                        <a:rPr lang="en" sz="1800" b="1" u="none" strike="noStrike" cap="none">
                          <a:latin typeface="Lato"/>
                          <a:ea typeface="Lato"/>
                          <a:cs typeface="Lato"/>
                          <a:sym typeface="Lato"/>
                        </a:rPr>
                        <a:t>Author</a:t>
                      </a:r>
                      <a:endParaRPr sz="1800" b="1" u="none" strike="noStrike" cap="none">
                        <a:latin typeface="Lato"/>
                        <a:ea typeface="Lato"/>
                        <a:cs typeface="Lato"/>
                        <a:sym typeface="La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300"/>
                        <a:buFont typeface="Arial"/>
                        <a:buNone/>
                      </a:pPr>
                      <a:r>
                        <a:rPr lang="en" sz="1800" b="1" u="none" strike="noStrike" cap="none">
                          <a:latin typeface="Lato"/>
                          <a:ea typeface="Lato"/>
                          <a:cs typeface="Lato"/>
                          <a:sym typeface="Lato"/>
                        </a:rPr>
                        <a:t>Title</a:t>
                      </a:r>
                      <a:endParaRPr sz="1800" b="1" u="none" strike="noStrike" cap="none">
                        <a:latin typeface="Lato"/>
                        <a:ea typeface="Lato"/>
                        <a:cs typeface="Lato"/>
                        <a:sym typeface="La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300"/>
                        <a:buFont typeface="Arial"/>
                        <a:buNone/>
                      </a:pPr>
                      <a:r>
                        <a:rPr lang="en" sz="1800" b="1" u="none" strike="noStrike" cap="none">
                          <a:latin typeface="Lato"/>
                          <a:ea typeface="Lato"/>
                          <a:cs typeface="Lato"/>
                          <a:sym typeface="Lato"/>
                        </a:rPr>
                        <a:t>Published at</a:t>
                      </a:r>
                      <a:endParaRPr sz="1800" b="1" u="none" strike="noStrike" cap="none">
                        <a:latin typeface="Lato"/>
                        <a:ea typeface="Lato"/>
                        <a:cs typeface="Lato"/>
                        <a:sym typeface="La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300"/>
                        <a:buFont typeface="Arial"/>
                        <a:buNone/>
                      </a:pPr>
                      <a:r>
                        <a:rPr lang="en-IN" sz="1800" b="1" u="none" strike="noStrike" cap="none">
                          <a:latin typeface="Lato"/>
                          <a:ea typeface="Lato"/>
                          <a:cs typeface="Lato"/>
                          <a:sym typeface="Lato"/>
                        </a:rPr>
                        <a:t>Observation</a:t>
                      </a:r>
                      <a:endParaRPr sz="1800" b="1" u="none" strike="noStrike" cap="none">
                        <a:latin typeface="Lato"/>
                        <a:ea typeface="Lato"/>
                        <a:cs typeface="Lato"/>
                        <a:sym typeface="Lato"/>
                      </a:endParaRPr>
                    </a:p>
                  </a:txBody>
                  <a:tcPr marL="91425" marR="91425" marT="91425" marB="91425"/>
                </a:tc>
                <a:extLst>
                  <a:ext uri="{0D108BD9-81ED-4DB2-BD59-A6C34878D82A}">
                    <a16:rowId xmlns:a16="http://schemas.microsoft.com/office/drawing/2014/main" val="10000"/>
                  </a:ext>
                </a:extLst>
              </a:tr>
              <a:tr h="1485547">
                <a:tc>
                  <a:txBody>
                    <a:bodyPr/>
                    <a:lstStyle/>
                    <a:p>
                      <a:pPr marL="0" marR="0" lvl="0" indent="0" algn="ctr" rtl="0">
                        <a:lnSpc>
                          <a:spcPct val="100000"/>
                        </a:lnSpc>
                        <a:spcBef>
                          <a:spcPts val="0"/>
                        </a:spcBef>
                        <a:spcAft>
                          <a:spcPts val="0"/>
                        </a:spcAft>
                        <a:buClr>
                          <a:srgbClr val="000000"/>
                        </a:buClr>
                        <a:buSzPts val="1300"/>
                        <a:buFont typeface="Arial"/>
                        <a:buNone/>
                      </a:pPr>
                      <a:r>
                        <a:rPr lang="en-IN" sz="1100"/>
                        <a:t>Hassan </a:t>
                      </a:r>
                      <a:r>
                        <a:rPr lang="en-IN" sz="1100" err="1"/>
                        <a:t>Afzaal</a:t>
                      </a:r>
                      <a:endParaRPr sz="1100" b="0" i="0" u="none" strike="noStrike" cap="none">
                        <a:solidFill>
                          <a:srgbClr val="000000"/>
                        </a:solidFill>
                        <a:latin typeface="Arial"/>
                        <a:ea typeface="Arial"/>
                        <a:cs typeface="Arial"/>
                        <a:sym typeface="Lato"/>
                      </a:endParaRPr>
                    </a:p>
                  </a:txBody>
                  <a:tcPr marL="91425" marR="91425" marT="91425" marB="91425"/>
                </a:tc>
                <a:tc>
                  <a:txBody>
                    <a:bodyPr/>
                    <a:lstStyle/>
                    <a:p>
                      <a:pPr marL="0" marR="0" lvl="0" indent="0" algn="just" rtl="0">
                        <a:lnSpc>
                          <a:spcPct val="100000"/>
                        </a:lnSpc>
                        <a:spcBef>
                          <a:spcPts val="0"/>
                        </a:spcBef>
                        <a:spcAft>
                          <a:spcPts val="0"/>
                        </a:spcAft>
                        <a:buClr>
                          <a:srgbClr val="000000"/>
                        </a:buClr>
                        <a:buSzPts val="1300"/>
                        <a:buFont typeface="Arial"/>
                        <a:buNone/>
                      </a:pPr>
                      <a:r>
                        <a:rPr lang="en-US" sz="1200"/>
                        <a:t>Detection of a Potato Disease (Early Blight) Using Artificial Intelligence</a:t>
                      </a:r>
                      <a:endParaRPr sz="1200" u="none" strike="noStrike" cap="none">
                        <a:latin typeface="Lato"/>
                        <a:ea typeface="Lato"/>
                        <a:cs typeface="Lato"/>
                        <a:sym typeface="La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300"/>
                        <a:buFont typeface="Arial"/>
                        <a:buNone/>
                      </a:pPr>
                      <a:r>
                        <a:rPr lang="en-IN" sz="1200"/>
                        <a:t>25 January 2021 </a:t>
                      </a:r>
                      <a:endParaRPr sz="1200" u="none" strike="noStrike" cap="none">
                        <a:latin typeface="Lato"/>
                        <a:ea typeface="Lato"/>
                        <a:cs typeface="Lato"/>
                        <a:sym typeface="Lato"/>
                      </a:endParaRPr>
                    </a:p>
                  </a:txBody>
                  <a:tcPr marL="91425" marR="91425" marT="91425" marB="91425"/>
                </a:tc>
                <a:tc>
                  <a:txBody>
                    <a:bodyPr/>
                    <a:lstStyle/>
                    <a:p>
                      <a:pPr marL="146050" marR="0" lvl="0" indent="0" algn="just" rtl="0">
                        <a:lnSpc>
                          <a:spcPct val="100000"/>
                        </a:lnSpc>
                        <a:spcBef>
                          <a:spcPts val="0"/>
                        </a:spcBef>
                        <a:spcAft>
                          <a:spcPts val="0"/>
                        </a:spcAft>
                        <a:buClr>
                          <a:srgbClr val="000000"/>
                        </a:buClr>
                        <a:buSzPts val="1300"/>
                        <a:buFont typeface="Lato"/>
                        <a:buNone/>
                      </a:pPr>
                      <a:r>
                        <a:rPr lang="en-US" sz="1200"/>
                        <a:t>This study evaluated the potential of using machine vision in combination with deep learning (DL) to identify the early blight disease in real-time for potato production systems.</a:t>
                      </a:r>
                      <a:endParaRPr sz="1200" u="none" strike="noStrike" cap="none">
                        <a:latin typeface="Lato"/>
                        <a:ea typeface="Lato"/>
                        <a:cs typeface="Lato"/>
                        <a:sym typeface="Lato"/>
                      </a:endParaRPr>
                    </a:p>
                  </a:txBody>
                  <a:tcPr marL="91425" marR="91425" marT="91425" marB="91425"/>
                </a:tc>
                <a:extLst>
                  <a:ext uri="{0D108BD9-81ED-4DB2-BD59-A6C34878D82A}">
                    <a16:rowId xmlns:a16="http://schemas.microsoft.com/office/drawing/2014/main" val="10001"/>
                  </a:ext>
                </a:extLst>
              </a:tr>
              <a:tr h="1898233">
                <a:tc>
                  <a:txBody>
                    <a:bodyPr/>
                    <a:lstStyle/>
                    <a:p>
                      <a:pPr algn="ctr"/>
                      <a:r>
                        <a:rPr lang="en-IN" sz="1100" err="1"/>
                        <a:t>Javed</a:t>
                      </a:r>
                      <a:r>
                        <a:rPr lang="en-IN" sz="1100"/>
                        <a:t> Rashid </a:t>
                      </a:r>
                    </a:p>
                  </a:txBody>
                  <a:tcPr/>
                </a:tc>
                <a:tc>
                  <a:txBody>
                    <a:bodyPr/>
                    <a:lstStyle/>
                    <a:p>
                      <a:pPr algn="just"/>
                      <a:r>
                        <a:rPr lang="en-US" sz="1100"/>
                        <a:t>Multi-Level Deep Learning Model for Potato Leaf Disease Recognition</a:t>
                      </a:r>
                      <a:endParaRPr lang="en-IN" sz="1100"/>
                    </a:p>
                  </a:txBody>
                  <a:tcPr/>
                </a:tc>
                <a:tc>
                  <a:txBody>
                    <a:bodyPr/>
                    <a:lstStyle/>
                    <a:p>
                      <a:pPr algn="ctr"/>
                      <a:r>
                        <a:rPr lang="en-IN" sz="1100"/>
                        <a:t>06 February 2002</a:t>
                      </a:r>
                    </a:p>
                  </a:txBody>
                  <a:tcPr/>
                </a:tc>
                <a:tc>
                  <a:txBody>
                    <a:bodyPr/>
                    <a:lstStyle/>
                    <a:p>
                      <a:pPr algn="just"/>
                      <a:r>
                        <a:rPr lang="en-US" sz="1200"/>
                        <a:t>Potato leaf disease detection in an early stage is challenging because of variations in crop species, crop diseases symptoms and environmental factors. These factors make it difficult to detect potato leaf diseases in the early stage.</a:t>
                      </a:r>
                      <a:endParaRPr lang="en-IN" sz="120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407690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E5B9-E288-39DE-FAAB-DE8CF7E0E48C}"/>
              </a:ext>
            </a:extLst>
          </p:cNvPr>
          <p:cNvSpPr>
            <a:spLocks noGrp="1"/>
          </p:cNvSpPr>
          <p:nvPr>
            <p:ph type="title"/>
          </p:nvPr>
        </p:nvSpPr>
        <p:spPr>
          <a:xfrm>
            <a:off x="729450" y="574196"/>
            <a:ext cx="7688700" cy="535200"/>
          </a:xfrm>
        </p:spPr>
        <p:txBody>
          <a:bodyPr>
            <a:normAutofit fontScale="90000"/>
          </a:bodyPr>
          <a:lstStyle/>
          <a:p>
            <a:r>
              <a:rPr lang="en-US">
                <a:latin typeface="+mj-lt"/>
              </a:rPr>
              <a:t>CONCEPTUAL FRAMEWORK:</a:t>
            </a:r>
          </a:p>
        </p:txBody>
      </p:sp>
      <p:sp>
        <p:nvSpPr>
          <p:cNvPr id="4" name="Slide Number Placeholder 3">
            <a:extLst>
              <a:ext uri="{FF2B5EF4-FFF2-40B4-BE49-F238E27FC236}">
                <a16:creationId xmlns:a16="http://schemas.microsoft.com/office/drawing/2014/main" id="{1B7EF431-D215-D6CE-90B3-9906A891A0D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8</a:t>
            </a:fld>
            <a:endParaRPr lang="en"/>
          </a:p>
        </p:txBody>
      </p:sp>
      <p:pic>
        <p:nvPicPr>
          <p:cNvPr id="5" name="Picture 5" descr="Graphical user interface&#10;&#10;Description automatically generated">
            <a:extLst>
              <a:ext uri="{FF2B5EF4-FFF2-40B4-BE49-F238E27FC236}">
                <a16:creationId xmlns:a16="http://schemas.microsoft.com/office/drawing/2014/main" id="{B073D3D2-3132-AF20-F212-1F0EA14EFDC5}"/>
              </a:ext>
            </a:extLst>
          </p:cNvPr>
          <p:cNvPicPr>
            <a:picLocks noChangeAspect="1"/>
          </p:cNvPicPr>
          <p:nvPr/>
        </p:nvPicPr>
        <p:blipFill>
          <a:blip r:embed="rId2"/>
          <a:stretch>
            <a:fillRect/>
          </a:stretch>
        </p:blipFill>
        <p:spPr>
          <a:xfrm>
            <a:off x="1252789" y="1247080"/>
            <a:ext cx="7029449" cy="3890096"/>
          </a:xfrm>
          <a:prstGeom prst="rect">
            <a:avLst/>
          </a:prstGeom>
        </p:spPr>
      </p:pic>
    </p:spTree>
    <p:extLst>
      <p:ext uri="{BB962C8B-B14F-4D97-AF65-F5344CB8AC3E}">
        <p14:creationId xmlns:p14="http://schemas.microsoft.com/office/powerpoint/2010/main" val="884629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9450" y="589880"/>
            <a:ext cx="7688700" cy="535200"/>
          </a:xfrm>
        </p:spPr>
        <p:txBody>
          <a:bodyPr>
            <a:normAutofit fontScale="90000"/>
          </a:bodyPr>
          <a:lstStyle/>
          <a:p>
            <a:r>
              <a:rPr lang="en-IN">
                <a:latin typeface="+mj-lt"/>
              </a:rPr>
              <a:t>PROPOSED SYSTEM </a:t>
            </a:r>
          </a:p>
        </p:txBody>
      </p:sp>
      <p:sp>
        <p:nvSpPr>
          <p:cNvPr id="3" name="Text Placeholder 2"/>
          <p:cNvSpPr>
            <a:spLocks noGrp="1"/>
          </p:cNvSpPr>
          <p:nvPr>
            <p:ph type="body" idx="1"/>
          </p:nvPr>
        </p:nvSpPr>
        <p:spPr>
          <a:xfrm>
            <a:off x="729450" y="1329478"/>
            <a:ext cx="7688700" cy="3703159"/>
          </a:xfrm>
        </p:spPr>
        <p:txBody>
          <a:bodyPr/>
          <a:lstStyle/>
          <a:p>
            <a:pPr marL="146050" indent="0">
              <a:buNone/>
            </a:pPr>
            <a:endParaRPr lang="en-IN"/>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
        <p:nvSpPr>
          <p:cNvPr id="6" name="Rectangle 5"/>
          <p:cNvSpPr/>
          <p:nvPr/>
        </p:nvSpPr>
        <p:spPr>
          <a:xfrm>
            <a:off x="729450" y="1329478"/>
            <a:ext cx="7688700" cy="37031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ounded Rectangle 7"/>
          <p:cNvSpPr/>
          <p:nvPr/>
        </p:nvSpPr>
        <p:spPr>
          <a:xfrm>
            <a:off x="948776" y="1574418"/>
            <a:ext cx="1361287" cy="941901"/>
          </a:xfrm>
          <a:prstGeom prst="roundRect">
            <a:avLst/>
          </a:prstGeom>
          <a:solidFill>
            <a:schemeClr val="bg2"/>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Load input image from directory </a:t>
            </a:r>
          </a:p>
        </p:txBody>
      </p:sp>
      <p:sp>
        <p:nvSpPr>
          <p:cNvPr id="9" name="Right Arrow 8"/>
          <p:cNvSpPr/>
          <p:nvPr/>
        </p:nvSpPr>
        <p:spPr>
          <a:xfrm>
            <a:off x="2399440" y="1963724"/>
            <a:ext cx="639393" cy="163287"/>
          </a:xfrm>
          <a:prstGeom prst="rightArrow">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3128210" y="1574418"/>
            <a:ext cx="1347538" cy="941901"/>
          </a:xfrm>
          <a:prstGeom prst="roundRect">
            <a:avLst/>
          </a:prstGeom>
          <a:solidFill>
            <a:schemeClr val="bg2"/>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a:t>Splitting dataset into training, testing and validation</a:t>
            </a:r>
          </a:p>
        </p:txBody>
      </p:sp>
      <p:sp>
        <p:nvSpPr>
          <p:cNvPr id="11" name="Right Arrow 10"/>
          <p:cNvSpPr/>
          <p:nvPr/>
        </p:nvSpPr>
        <p:spPr>
          <a:xfrm>
            <a:off x="4565125" y="1963724"/>
            <a:ext cx="639393" cy="163287"/>
          </a:xfrm>
          <a:prstGeom prst="rightArrow">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ounded Rectangle 11"/>
          <p:cNvSpPr/>
          <p:nvPr/>
        </p:nvSpPr>
        <p:spPr>
          <a:xfrm>
            <a:off x="5293895" y="1574418"/>
            <a:ext cx="1347538" cy="941901"/>
          </a:xfrm>
          <a:prstGeom prst="roundRect">
            <a:avLst/>
          </a:prstGeom>
          <a:solidFill>
            <a:schemeClr val="bg2"/>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a:t>Data Augmentation</a:t>
            </a:r>
          </a:p>
        </p:txBody>
      </p:sp>
      <p:sp>
        <p:nvSpPr>
          <p:cNvPr id="13" name="Rounded Rectangle 12"/>
          <p:cNvSpPr/>
          <p:nvPr/>
        </p:nvSpPr>
        <p:spPr>
          <a:xfrm>
            <a:off x="6890397" y="2710106"/>
            <a:ext cx="1347538" cy="941901"/>
          </a:xfrm>
          <a:prstGeom prst="roundRect">
            <a:avLst/>
          </a:prstGeom>
          <a:solidFill>
            <a:schemeClr val="bg2"/>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a:t>Feature extraction</a:t>
            </a:r>
          </a:p>
        </p:txBody>
      </p:sp>
      <p:sp>
        <p:nvSpPr>
          <p:cNvPr id="14" name="Bent-Up Arrow 13"/>
          <p:cNvSpPr/>
          <p:nvPr/>
        </p:nvSpPr>
        <p:spPr>
          <a:xfrm flipV="1">
            <a:off x="6890397" y="2127010"/>
            <a:ext cx="768562" cy="313682"/>
          </a:xfrm>
          <a:prstGeom prst="bentUpArrow">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ounded Rectangle 16"/>
          <p:cNvSpPr/>
          <p:nvPr/>
        </p:nvSpPr>
        <p:spPr>
          <a:xfrm>
            <a:off x="5420253" y="3807950"/>
            <a:ext cx="1347538" cy="941901"/>
          </a:xfrm>
          <a:prstGeom prst="roundRect">
            <a:avLst/>
          </a:prstGeom>
          <a:solidFill>
            <a:schemeClr val="bg2"/>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a:t>Model Building and training</a:t>
            </a:r>
          </a:p>
        </p:txBody>
      </p:sp>
      <p:sp>
        <p:nvSpPr>
          <p:cNvPr id="19" name="Bent-Up Arrow 18"/>
          <p:cNvSpPr/>
          <p:nvPr/>
        </p:nvSpPr>
        <p:spPr>
          <a:xfrm rot="16200000" flipH="1">
            <a:off x="7146631" y="3662869"/>
            <a:ext cx="400456" cy="668321"/>
          </a:xfrm>
          <a:prstGeom prst="bentUpArrow">
            <a:avLst>
              <a:gd name="adj1" fmla="val 25000"/>
              <a:gd name="adj2" fmla="val 20114"/>
              <a:gd name="adj3" fmla="val 25000"/>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ounded Rectangle 23"/>
          <p:cNvSpPr/>
          <p:nvPr/>
        </p:nvSpPr>
        <p:spPr>
          <a:xfrm>
            <a:off x="3201055" y="3797671"/>
            <a:ext cx="1347538" cy="941901"/>
          </a:xfrm>
          <a:prstGeom prst="roundRect">
            <a:avLst/>
          </a:prstGeom>
          <a:solidFill>
            <a:schemeClr val="bg2"/>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a:t>Performance Verification</a:t>
            </a:r>
          </a:p>
        </p:txBody>
      </p:sp>
      <p:sp>
        <p:nvSpPr>
          <p:cNvPr id="25" name="Right Arrow 24"/>
          <p:cNvSpPr/>
          <p:nvPr/>
        </p:nvSpPr>
        <p:spPr>
          <a:xfrm rot="10800000">
            <a:off x="4664726" y="4197256"/>
            <a:ext cx="639393" cy="163287"/>
          </a:xfrm>
          <a:prstGeom prst="rightArrow">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ounded Rectangle 27"/>
          <p:cNvSpPr/>
          <p:nvPr/>
        </p:nvSpPr>
        <p:spPr>
          <a:xfrm>
            <a:off x="923790" y="3796800"/>
            <a:ext cx="1347538" cy="941901"/>
          </a:xfrm>
          <a:prstGeom prst="roundRect">
            <a:avLst/>
          </a:prstGeom>
          <a:solidFill>
            <a:schemeClr val="bg2"/>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a:t>Result</a:t>
            </a:r>
          </a:p>
          <a:p>
            <a:pPr algn="ctr"/>
            <a:r>
              <a:rPr lang="en-IN" sz="1200"/>
              <a:t>And Deployment of model into website</a:t>
            </a:r>
          </a:p>
        </p:txBody>
      </p:sp>
      <p:sp>
        <p:nvSpPr>
          <p:cNvPr id="29" name="Right Arrow 28"/>
          <p:cNvSpPr/>
          <p:nvPr/>
        </p:nvSpPr>
        <p:spPr>
          <a:xfrm rot="10800000">
            <a:off x="2350821" y="4186106"/>
            <a:ext cx="639393" cy="163287"/>
          </a:xfrm>
          <a:prstGeom prst="rightArrow">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9483192"/>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1562</Words>
  <Application>Microsoft Office PowerPoint</Application>
  <PresentationFormat>On-screen Show (16:9)</PresentationFormat>
  <Paragraphs>142</Paragraphs>
  <Slides>21</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Lato</vt:lpstr>
      <vt:lpstr>Wingdings</vt:lpstr>
      <vt:lpstr>Arial</vt:lpstr>
      <vt:lpstr>Times New Roman</vt:lpstr>
      <vt:lpstr>Raleway</vt:lpstr>
      <vt:lpstr>Streamline</vt:lpstr>
      <vt:lpstr>POTATO DISEASE PREDICTOR</vt:lpstr>
      <vt:lpstr>INTRODUCTION</vt:lpstr>
      <vt:lpstr>PowerPoint Presentation</vt:lpstr>
      <vt:lpstr>PROPOSED PROBLEM </vt:lpstr>
      <vt:lpstr>PowerPoint Presentation</vt:lpstr>
      <vt:lpstr>AIM AND SCOPE</vt:lpstr>
      <vt:lpstr>LITERATURE REVIEW</vt:lpstr>
      <vt:lpstr>CONCEPTUAL FRAMEWORK:</vt:lpstr>
      <vt:lpstr>PROPOSED SYSTEM </vt:lpstr>
      <vt:lpstr>WORKFLOW:</vt:lpstr>
      <vt:lpstr>   </vt:lpstr>
      <vt:lpstr>PowerPoint Presentation</vt:lpstr>
      <vt:lpstr>TECHNOLOGY USED/ALGORITHM </vt:lpstr>
      <vt:lpstr>PowerPoint Presentation</vt:lpstr>
      <vt:lpstr>PowerPoint Presentation</vt:lpstr>
      <vt:lpstr>CONCLUSION</vt:lpstr>
      <vt:lpstr>PowerPoint Presentation</vt:lpstr>
      <vt:lpstr>PowerPoint Presentation</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Augmented Reality plugin for Ecommerce Websites</dc:title>
  <dc:creator>Admin</dc:creator>
  <cp:lastModifiedBy>Soham Shinde</cp:lastModifiedBy>
  <cp:revision>2</cp:revision>
  <dcterms:modified xsi:type="dcterms:W3CDTF">2022-10-31T04:32:24Z</dcterms:modified>
</cp:coreProperties>
</file>